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Override3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heme/themeOverride4.xml" ContentType="application/vnd.openxmlformats-officedocument.themeOverrid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Override5.xml" ContentType="application/vnd.openxmlformats-officedocument.themeOverrid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904" r:id="rId2"/>
    <p:sldMasterId id="2147483919" r:id="rId3"/>
    <p:sldMasterId id="2147483934" r:id="rId4"/>
    <p:sldMasterId id="2147483949" r:id="rId5"/>
    <p:sldMasterId id="2147483964" r:id="rId6"/>
    <p:sldMasterId id="2147483979" r:id="rId7"/>
  </p:sldMasterIdLst>
  <p:notesMasterIdLst>
    <p:notesMasterId r:id="rId144"/>
  </p:notesMasterIdLst>
  <p:handoutMasterIdLst>
    <p:handoutMasterId r:id="rId145"/>
  </p:handoutMasterIdLst>
  <p:sldIdLst>
    <p:sldId id="270" r:id="rId8"/>
    <p:sldId id="271" r:id="rId9"/>
    <p:sldId id="272" r:id="rId10"/>
    <p:sldId id="273" r:id="rId11"/>
    <p:sldId id="409" r:id="rId12"/>
    <p:sldId id="410" r:id="rId13"/>
    <p:sldId id="274" r:id="rId14"/>
    <p:sldId id="275" r:id="rId15"/>
    <p:sldId id="391" r:id="rId16"/>
    <p:sldId id="406" r:id="rId17"/>
    <p:sldId id="412" r:id="rId18"/>
    <p:sldId id="276" r:id="rId19"/>
    <p:sldId id="277" r:id="rId20"/>
    <p:sldId id="449" r:id="rId21"/>
    <p:sldId id="279" r:id="rId22"/>
    <p:sldId id="280" r:id="rId23"/>
    <p:sldId id="281" r:id="rId24"/>
    <p:sldId id="413" r:id="rId25"/>
    <p:sldId id="359" r:id="rId26"/>
    <p:sldId id="361" r:id="rId27"/>
    <p:sldId id="362" r:id="rId28"/>
    <p:sldId id="363" r:id="rId29"/>
    <p:sldId id="364" r:id="rId30"/>
    <p:sldId id="282" r:id="rId31"/>
    <p:sldId id="368" r:id="rId32"/>
    <p:sldId id="283" r:id="rId33"/>
    <p:sldId id="284" r:id="rId34"/>
    <p:sldId id="383" r:id="rId35"/>
    <p:sldId id="400" r:id="rId36"/>
    <p:sldId id="408" r:id="rId37"/>
    <p:sldId id="286" r:id="rId38"/>
    <p:sldId id="287" r:id="rId39"/>
    <p:sldId id="411" r:id="rId40"/>
    <p:sldId id="288" r:id="rId41"/>
    <p:sldId id="289" r:id="rId42"/>
    <p:sldId id="384" r:id="rId43"/>
    <p:sldId id="385" r:id="rId44"/>
    <p:sldId id="292" r:id="rId45"/>
    <p:sldId id="293" r:id="rId46"/>
    <p:sldId id="414" r:id="rId47"/>
    <p:sldId id="416" r:id="rId48"/>
    <p:sldId id="415" r:id="rId49"/>
    <p:sldId id="450" r:id="rId50"/>
    <p:sldId id="451" r:id="rId51"/>
    <p:sldId id="294" r:id="rId52"/>
    <p:sldId id="452" r:id="rId53"/>
    <p:sldId id="455" r:id="rId54"/>
    <p:sldId id="296" r:id="rId55"/>
    <p:sldId id="419" r:id="rId56"/>
    <p:sldId id="369" r:id="rId57"/>
    <p:sldId id="298" r:id="rId58"/>
    <p:sldId id="300" r:id="rId59"/>
    <p:sldId id="417" r:id="rId60"/>
    <p:sldId id="424" r:id="rId61"/>
    <p:sldId id="460" r:id="rId62"/>
    <p:sldId id="426" r:id="rId63"/>
    <p:sldId id="418" r:id="rId64"/>
    <p:sldId id="301" r:id="rId65"/>
    <p:sldId id="387" r:id="rId66"/>
    <p:sldId id="389" r:id="rId67"/>
    <p:sldId id="388" r:id="rId68"/>
    <p:sldId id="453" r:id="rId69"/>
    <p:sldId id="303" r:id="rId70"/>
    <p:sldId id="456" r:id="rId71"/>
    <p:sldId id="420" r:id="rId72"/>
    <p:sldId id="304" r:id="rId73"/>
    <p:sldId id="390" r:id="rId74"/>
    <p:sldId id="421" r:id="rId75"/>
    <p:sldId id="401" r:id="rId76"/>
    <p:sldId id="430" r:id="rId77"/>
    <p:sldId id="308" r:id="rId78"/>
    <p:sldId id="422" r:id="rId79"/>
    <p:sldId id="309" r:id="rId80"/>
    <p:sldId id="310" r:id="rId81"/>
    <p:sldId id="311" r:id="rId82"/>
    <p:sldId id="423" r:id="rId83"/>
    <p:sldId id="454" r:id="rId84"/>
    <p:sldId id="312" r:id="rId85"/>
    <p:sldId id="457" r:id="rId86"/>
    <p:sldId id="402" r:id="rId87"/>
    <p:sldId id="403" r:id="rId88"/>
    <p:sldId id="392" r:id="rId89"/>
    <p:sldId id="393" r:id="rId90"/>
    <p:sldId id="429" r:id="rId91"/>
    <p:sldId id="425" r:id="rId92"/>
    <p:sldId id="427" r:id="rId93"/>
    <p:sldId id="428" r:id="rId94"/>
    <p:sldId id="357" r:id="rId95"/>
    <p:sldId id="371" r:id="rId96"/>
    <p:sldId id="394" r:id="rId97"/>
    <p:sldId id="317" r:id="rId98"/>
    <p:sldId id="431" r:id="rId99"/>
    <p:sldId id="319" r:id="rId100"/>
    <p:sldId id="436" r:id="rId101"/>
    <p:sldId id="434" r:id="rId102"/>
    <p:sldId id="320" r:id="rId103"/>
    <p:sldId id="432" r:id="rId104"/>
    <p:sldId id="435" r:id="rId105"/>
    <p:sldId id="321" r:id="rId106"/>
    <p:sldId id="322" r:id="rId107"/>
    <p:sldId id="324" r:id="rId108"/>
    <p:sldId id="333" r:id="rId109"/>
    <p:sldId id="372" r:id="rId110"/>
    <p:sldId id="437" r:id="rId111"/>
    <p:sldId id="373" r:id="rId112"/>
    <p:sldId id="438" r:id="rId113"/>
    <p:sldId id="440" r:id="rId114"/>
    <p:sldId id="441" r:id="rId115"/>
    <p:sldId id="442" r:id="rId116"/>
    <p:sldId id="443" r:id="rId117"/>
    <p:sldId id="444" r:id="rId118"/>
    <p:sldId id="447" r:id="rId119"/>
    <p:sldId id="448" r:id="rId120"/>
    <p:sldId id="334" r:id="rId121"/>
    <p:sldId id="445" r:id="rId122"/>
    <p:sldId id="446" r:id="rId123"/>
    <p:sldId id="335" r:id="rId124"/>
    <p:sldId id="458" r:id="rId125"/>
    <p:sldId id="346" r:id="rId126"/>
    <p:sldId id="347" r:id="rId127"/>
    <p:sldId id="459" r:id="rId128"/>
    <p:sldId id="358" r:id="rId129"/>
    <p:sldId id="377" r:id="rId130"/>
    <p:sldId id="348" r:id="rId131"/>
    <p:sldId id="349" r:id="rId132"/>
    <p:sldId id="350" r:id="rId133"/>
    <p:sldId id="378" r:id="rId134"/>
    <p:sldId id="379" r:id="rId135"/>
    <p:sldId id="380" r:id="rId136"/>
    <p:sldId id="351" r:id="rId137"/>
    <p:sldId id="404" r:id="rId138"/>
    <p:sldId id="405" r:id="rId139"/>
    <p:sldId id="352" r:id="rId140"/>
    <p:sldId id="381" r:id="rId141"/>
    <p:sldId id="353" r:id="rId142"/>
    <p:sldId id="354" r:id="rId143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0000FF"/>
    <a:srgbClr val="CCFFFF"/>
    <a:srgbClr val="ECEAAC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94" autoAdjust="0"/>
  </p:normalViewPr>
  <p:slideViewPr>
    <p:cSldViewPr>
      <p:cViewPr varScale="1">
        <p:scale>
          <a:sx n="66" d="100"/>
          <a:sy n="66" d="100"/>
        </p:scale>
        <p:origin x="103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1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4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6E9B6A9-7ADB-425E-A929-885CE0A19A09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C3BEB60-DAE2-4B41-AFC4-FCEDD0467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6103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B18B2FC-F56B-402D-90C7-47725A7372D0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DC7D13E-0716-4058-B782-D318F3B994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1158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A034E7-39D6-49DB-86DB-97E014FCBEB5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F81AAB-FA4D-4B29-A5E6-171884695F29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986353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F8B26D-FCBD-43E8-843F-10C9F557296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6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36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F021FF-C6CA-4D5A-AF00-043F241DFC70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6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09988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22F8DD-3BD3-48B7-BC4C-2E60C548702E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49941D-1FC5-4FB6-B132-D4A2806443CC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8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6973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91EEC3-0E8B-42A5-90B8-EAFB11817533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0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40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094AB9-9428-4788-8CAA-7D803B57A534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0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10984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4A1934-77B1-4243-B5AD-78FB3CF40F0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55246A-CED1-4641-849E-47DB95F13067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555474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BD80CF-69EE-4736-9B77-5A6FF84B8CFE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378F3C-C1C9-49F4-A574-572DE28353A7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48115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C02577-4BEE-40A2-9FDF-6E9DAD4B9A2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3EA3C9-0BBB-4040-BB5D-B9F32784F567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72221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163DCA-6F7D-45E1-BD32-51EF0679D7FC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F5197-AED7-4F72-BC4E-E3D62C5938E3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14076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0B2D81-3D69-4F77-93FF-5812686C608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08C7CC-4660-4DFA-ACCA-E650BF330FA0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162378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AB93E9-0839-40E4-9D43-5EABFDD7BCF7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7A2002-504A-44E5-B186-364E73BDF245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8353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5FC8E1-9532-4092-8B23-5CA191B9ADB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D9194-2C2F-4E8E-BCB0-54CB35DC9EF2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3584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09EAE5-7499-4CEB-ACEB-001634F08697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38006-689B-4083-A92D-9D358DB79610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64101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E2E24-C0E2-427F-BFC7-FCAC09C1DC0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15D9F4-4D8E-408D-9C51-F2DEC2DE940D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7520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0E3277-AD54-416A-B21E-E1E6D9B34EC9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0C06B2-F0FB-480B-B80D-9C65B1E7F19A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991535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A1DED0-151D-460D-9149-79C4D11E88B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67643-2E4F-4645-B2C4-E75438124369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274267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827816-36A2-453A-83AD-B28FCABF3A8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B067C3-13C6-44A7-B53A-821FBD7C7D2C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484584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D0525C-0E75-467C-9449-F9CD5B99CCD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944222-513F-4F86-9437-E09F781B0E95}" type="slidenum">
              <a:rPr lang="en-US" altLang="en-US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867079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6D82AB-2A9C-4433-AE1D-85C39F3BC876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85CFFD-CA2A-46DB-A3B2-6FB08FA61DFA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018175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F33999-706F-49EC-BB19-C3DB7EBB927A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50BD35-A2EC-40E4-9A89-890992D65FE1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031327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6AC50F-B0A3-4C0A-BD42-38ECE308964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AB702E-AF36-441E-A713-DC3E4AC5A98D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73822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E40C50-6DBD-4C5E-B73E-653808F2742C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AA891F-CE43-4381-97F2-F26DA4DFDDB9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771230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602FA2-731E-4C4F-9E16-87348344BD8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8B4753-CCA6-4476-8336-FF7E4DDD1599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1026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56B9F6-81CC-4D22-B8EA-CED7C3C142C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5A8577-0C4C-4B4C-A59A-BA1A9F395CED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532897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1D9CF4-81ED-4F38-8DFC-DC77104AA7A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FD929-D926-4F23-9E53-2B999DD02630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320563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6DEF17-838C-4967-A6C2-F9142319D2A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0799C8-A548-4DFD-B54C-499D3ECAAD8D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740599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76B0B8-4CFE-4D96-B01E-810412256897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FCFB5F-928B-4BFB-92FC-09302C3AA7D2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952817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43F901-35E7-4269-ABD7-BF65C8466C1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0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90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5218E3-E460-4EB7-8326-73050B09ED67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0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709565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698134-D51D-4EFE-8529-8BF9F83B237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8F70F1-3AFC-4A13-9560-E13526A17AE7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369987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E86699-E9AE-4220-9013-60F7F5EB7459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BFF396-4515-4546-913E-7303FCA09045}" type="slidenum">
              <a:rPr lang="en-US" altLang="en-US" smtClean="0">
                <a:latin typeface="Times New Roman" panose="02020603050405020304" pitchFamily="18" charset="0"/>
              </a:rPr>
              <a:pPr/>
              <a:t>48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4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86950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5D5A0F-3367-4386-B644-6CBFE91D9A1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26999-6FB0-4831-83FC-F502DA7D2FE6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40520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5E7DD4-15B3-4DFB-8BD4-8B24B2D6872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508F6F-B28B-4E1B-85D1-44D4CD387B99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763625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5FA0DF-8EA5-431B-B487-1AC22C038F5B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875E2C-05A8-45AB-B04A-8ABB69CB8C2A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026513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5FA0DF-8EA5-431B-B487-1AC22C038F5B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875E2C-05A8-45AB-B04A-8ABB69CB8C2A}" type="slidenum">
              <a:rPr lang="en-US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1123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8455EE-352C-4FFD-80F6-4F70A0E1903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2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2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C29DB2-FBC4-4F2D-BEBE-9AFFB171BE87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2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71207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91E177-D109-433A-985C-0DF13891654A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4AA08B-A782-45E3-8791-210987A49B26}" type="slidenum">
              <a:rPr lang="en-US" altLang="en-US" smtClean="0">
                <a:latin typeface="Times New Roman" panose="02020603050405020304" pitchFamily="18" charset="0"/>
              </a:rPr>
              <a:pPr/>
              <a:t>58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4229334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AEB90-8A25-439B-90DB-BA02A01966D3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C16D05-435E-4247-B9D5-B4074AD60E8A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543479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AEB90-8A25-439B-90DB-BA02A01966D3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C16D05-435E-4247-B9D5-B4074AD60E8A}" type="slidenum">
              <a:rPr lang="en-US" altLang="en-US" smtClean="0">
                <a:latin typeface="Times New Roman" panose="02020603050405020304" pitchFamily="18" charset="0"/>
              </a:rPr>
              <a:pPr/>
              <a:t>62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35204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CDCF5F-6BCE-4695-815B-970ABF2716DA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36A1C8-2D92-4B65-B216-7F548BCBDEF3}" type="slidenum">
              <a:rPr lang="en-US" altLang="en-US" smtClean="0">
                <a:latin typeface="Times New Roman" panose="02020603050405020304" pitchFamily="18" charset="0"/>
              </a:rPr>
              <a:pPr/>
              <a:t>63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8727968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CDCF5F-6BCE-4695-815B-970ABF2716DA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36A1C8-2D92-4B65-B216-7F548BCBDEF3}" type="slidenum">
              <a:rPr lang="en-US" altLang="en-US" smtClean="0">
                <a:latin typeface="Times New Roman" panose="02020603050405020304" pitchFamily="18" charset="0"/>
              </a:rPr>
              <a:pPr/>
              <a:t>64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765271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4692" name="页眉占位符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4693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B102E6-742A-4C1F-A088-9313BEA80748}" type="datetime3">
              <a:rPr lang="en-US" altLang="zh-CN" smtClean="0">
                <a:latin typeface="Times New Roman" panose="02020603050405020304" pitchFamily="18" charset="0"/>
              </a:rPr>
              <a:t>17 April 2023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4694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14695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5D93A7-E2DF-40A3-99BC-9FAAE8C818FE}" type="slidenum">
              <a:rPr lang="en-US" altLang="en-US" smtClean="0">
                <a:latin typeface="Times New Roman" panose="02020603050405020304" pitchFamily="18" charset="0"/>
              </a:rPr>
              <a:pPr/>
              <a:t>65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66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9EBA6F-F15E-4C2A-A27E-335D84439C8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9DE9E1-4637-4335-9259-238C5C92DD81}" type="slidenum">
              <a:rPr lang="en-US" altLang="en-US" smtClean="0">
                <a:latin typeface="Times New Roman" panose="02020603050405020304" pitchFamily="18" charset="0"/>
              </a:rPr>
              <a:pPr/>
              <a:t>66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2497383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715562-3FE7-45A0-8B2E-F8D6CD1DA977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DFD82C-3EFF-4057-AAF1-7FCBC895E804}" type="slidenum">
              <a:rPr lang="en-US" altLang="en-US" smtClean="0">
                <a:latin typeface="Times New Roman" panose="02020603050405020304" pitchFamily="18" charset="0"/>
              </a:rPr>
              <a:pPr/>
              <a:t>67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00433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4B608F-45E0-4686-A8CA-58F7AADDBAF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8A4BF9-2268-40FF-B586-1DBD70EFEF80}" type="slidenum">
              <a:rPr lang="en-US" altLang="en-US" smtClean="0">
                <a:latin typeface="Times New Roman" panose="02020603050405020304" pitchFamily="18" charset="0"/>
              </a:rPr>
              <a:pPr/>
              <a:t>68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0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4144663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92253A-1958-4AF1-899A-2AE73ED3865F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91C5D4-F31E-424A-AD94-928A2767248D}" type="slidenum">
              <a:rPr lang="en-US" altLang="en-US" smtClean="0">
                <a:latin typeface="Times New Roman" panose="02020603050405020304" pitchFamily="18" charset="0"/>
              </a:rPr>
              <a:pPr/>
              <a:t>69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04059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EBC1A5-35D0-4348-9E51-8DC8B52EDE6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8684A4-B651-45C0-B3AE-9F60A8BFF76C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6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485079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8ACB8A-CC2B-466A-A2BB-36EEFE3FDB76}" type="datetime3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AB362C-78B5-4ABE-BECB-36645CDD571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70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2904086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217F03-0F09-43B7-B72F-52EE0994E3E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13DFAE-6E83-492C-B4B8-9AB2CB66F710}" type="slidenum">
              <a:rPr lang="en-US" altLang="en-US" smtClean="0">
                <a:latin typeface="Times New Roman" panose="02020603050405020304" pitchFamily="18" charset="0"/>
              </a:rPr>
              <a:pPr/>
              <a:t>71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6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241686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C051ED-E20F-4A31-B48A-1364482BA77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191AF5-05F4-4746-A3DD-9184FFBBE51A}" type="slidenum">
              <a:rPr lang="en-US" altLang="en-US" smtClean="0">
                <a:latin typeface="Times New Roman" panose="02020603050405020304" pitchFamily="18" charset="0"/>
              </a:rPr>
              <a:pPr/>
              <a:t>73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669649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F16324-6B03-4F1B-8733-782CA71C530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805165-B8A3-4EEE-A99E-D1ABC6AEF5AC}" type="slidenum">
              <a:rPr lang="en-US" altLang="en-US" smtClean="0">
                <a:latin typeface="Times New Roman" panose="02020603050405020304" pitchFamily="18" charset="0"/>
              </a:rPr>
              <a:pPr/>
              <a:t>74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7925585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5505E3-DE67-46F1-88CD-DE679853683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1B1C15-9366-4094-8C9D-368DDBC5C8C9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90461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FAB40-9D3F-4595-B10D-510BCB0FB78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49776-CCEE-439F-8946-3189706EA453}" type="slidenum">
              <a:rPr lang="en-US" altLang="en-US" smtClean="0">
                <a:latin typeface="Times New Roman" panose="02020603050405020304" pitchFamily="18" charset="0"/>
              </a:rPr>
              <a:pPr/>
              <a:t>76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0422624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FAB40-9D3F-4595-B10D-510BCB0FB78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49776-CCEE-439F-8946-3189706EA453}" type="slidenum">
              <a:rPr lang="en-US" altLang="en-US" smtClean="0">
                <a:latin typeface="Times New Roman" panose="02020603050405020304" pitchFamily="18" charset="0"/>
              </a:rPr>
              <a:pPr/>
              <a:t>77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726892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68714F-9FC8-4618-93E6-4C7D79AD03AB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69F6B0-3850-4562-8A4F-AD3DF533EB75}" type="slidenum">
              <a:rPr lang="en-US" altLang="en-US" smtClean="0">
                <a:latin typeface="Times New Roman" panose="02020603050405020304" pitchFamily="18" charset="0"/>
              </a:rPr>
              <a:pPr/>
              <a:t>78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5523968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68714F-9FC8-4618-93E6-4C7D79AD03AB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69F6B0-3850-4562-8A4F-AD3DF533EB75}" type="slidenum">
              <a:rPr lang="en-US" altLang="en-US" smtClean="0">
                <a:latin typeface="Times New Roman" panose="02020603050405020304" pitchFamily="18" charset="0"/>
              </a:rPr>
              <a:pPr/>
              <a:t>79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390763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BE6C97-81BC-40AA-BD2F-D54522699FEA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B92468-4A67-43C3-82DF-2954556C56A1}" type="slidenum">
              <a:rPr lang="en-US" altLang="en-US" smtClean="0">
                <a:latin typeface="Times New Roman" panose="02020603050405020304" pitchFamily="18" charset="0"/>
              </a:rPr>
              <a:pPr/>
              <a:t>80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45873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347572-A2CC-4D88-8B9F-DD97AD72642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8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C1B99C-64C5-4308-9736-A45C1071FC70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8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9569382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858E89-3249-4D04-8D6A-1974E319496B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7E1F06-8947-440A-8CE0-D1283B7F3010}" type="slidenum">
              <a:rPr lang="en-US" altLang="en-US" smtClean="0">
                <a:latin typeface="Times New Roman" panose="02020603050405020304" pitchFamily="18" charset="0"/>
              </a:rPr>
              <a:pPr/>
              <a:t>81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1088214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59CF9A-CB78-4DE1-AD47-3812DA07C57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24CEC4-5068-4EBE-B915-DAD7D41193D3}" type="slidenum">
              <a:rPr lang="en-US" altLang="en-US" smtClean="0">
                <a:latin typeface="Times New Roman" panose="02020603050405020304" pitchFamily="18" charset="0"/>
              </a:rPr>
              <a:pPr/>
              <a:t>88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62830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65F717-B395-4E01-A00E-F95A27283A66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56A28D-925B-4AF5-9197-CAC33DBA24CF}" type="slidenum">
              <a:rPr lang="en-US" altLang="en-US" smtClean="0">
                <a:latin typeface="Times New Roman" panose="02020603050405020304" pitchFamily="18" charset="0"/>
              </a:rPr>
              <a:pPr/>
              <a:t>89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4357828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692706-A0CE-445C-9394-A0A9126E1512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14CA6-EF4D-4F74-9E01-D5F6461F14AC}" type="slidenum">
              <a:rPr lang="en-US" altLang="en-US" smtClean="0">
                <a:latin typeface="Times New Roman" panose="02020603050405020304" pitchFamily="18" charset="0"/>
              </a:rPr>
              <a:pPr/>
              <a:t>91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217650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C706A0-EEC6-4C7A-914C-2FA531295EC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205DC2-FA3F-4FF0-BE88-F5075FCF52FA}" type="slidenum">
              <a:rPr lang="en-US" altLang="en-US" smtClean="0">
                <a:latin typeface="Times New Roman" panose="02020603050405020304" pitchFamily="18" charset="0"/>
              </a:rPr>
              <a:pPr/>
              <a:t>93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793189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5D40E5-0BEF-42EB-867D-2663E960505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72AECD-5D55-4831-A67D-22CED3E43916}" type="slidenum">
              <a:rPr lang="en-US" altLang="en-US" smtClean="0">
                <a:latin typeface="Times New Roman" panose="02020603050405020304" pitchFamily="18" charset="0"/>
              </a:rPr>
              <a:pPr/>
              <a:t>96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39773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230EDC-78B6-4DF3-B707-0D8297889D6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B8F3D3-D7ED-4AC7-8A5B-F59F0001F8FF}" type="slidenum">
              <a:rPr lang="en-US" altLang="en-US" smtClean="0">
                <a:latin typeface="Times New Roman" panose="02020603050405020304" pitchFamily="18" charset="0"/>
              </a:rPr>
              <a:pPr/>
              <a:t>99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630721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745A16-6A79-41DE-9E68-B6F4825B4ADE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870C43-B354-4F71-8A28-D692FEFE467B}" type="slidenum">
              <a:rPr lang="en-US" altLang="en-US" smtClean="0">
                <a:latin typeface="Times New Roman" panose="02020603050405020304" pitchFamily="18" charset="0"/>
              </a:rPr>
              <a:pPr/>
              <a:t>100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343267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A19998-B081-43A6-B6CA-410F357DBE8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C4E527-685F-47F2-9FBA-214B5C514F45}" type="slidenum">
              <a:rPr lang="en-US" altLang="en-US" smtClean="0">
                <a:latin typeface="Times New Roman" panose="02020603050405020304" pitchFamily="18" charset="0"/>
              </a:rPr>
              <a:pPr/>
              <a:t>101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1496423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53580F-5808-4B34-8682-5FC74865511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ED5D14-8053-4C94-BD19-14FB54ED42AF}" type="slidenum">
              <a:rPr lang="en-US" altLang="en-US" smtClean="0">
                <a:latin typeface="Times New Roman" panose="02020603050405020304" pitchFamily="18" charset="0"/>
              </a:rPr>
              <a:pPr/>
              <a:t>102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1999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x5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页眉占位符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smtClean="0">
                <a:cs typeface="Arial Unicode MS" panose="020B0604020202020204" pitchFamily="34" charset="-122"/>
              </a:rPr>
              <a:t>1.1    Introduction</a:t>
            </a:r>
          </a:p>
        </p:txBody>
      </p:sp>
      <p:sp>
        <p:nvSpPr>
          <p:cNvPr id="3277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3E378E-3BFE-4CE8-AF9A-374DCFDAE188}" type="slidenum">
              <a:rPr lang="en-US" altLang="zh-CN" sz="1200" smtClean="0">
                <a:cs typeface="Arial Unicode MS" panose="020B0604020202020204" pitchFamily="34" charset="-122"/>
              </a:rPr>
              <a:pPr/>
              <a:t>11</a:t>
            </a:fld>
            <a:endParaRPr lang="en-US" altLang="zh-CN" sz="1200" smtClean="0"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8428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CBBA7-3BFA-413B-96CB-682EEF02A4F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47403B-F7FE-43E2-82DA-C1615BD9CBB3}" type="slidenum">
              <a:rPr lang="en-US" altLang="en-US" smtClean="0">
                <a:latin typeface="Times New Roman" panose="02020603050405020304" pitchFamily="18" charset="0"/>
              </a:rPr>
              <a:pPr/>
              <a:t>103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6794302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E04B39-F52D-41CA-8389-4868277C8EF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47403B-F7FE-43E2-82DA-C1615BD9CBB3}" type="slidenum">
              <a:rPr lang="en-US" altLang="en-US" smtClean="0">
                <a:latin typeface="Times New Roman" panose="02020603050405020304" pitchFamily="18" charset="0"/>
              </a:rPr>
              <a:pPr/>
              <a:t>104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1890831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DCD747-396B-4F5C-BC8A-67F64454C68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412570-210F-4C79-9972-8DBD3992F2D4}" type="slidenum">
              <a:rPr lang="en-US" altLang="en-US" smtClean="0">
                <a:latin typeface="Times New Roman" panose="02020603050405020304" pitchFamily="18" charset="0"/>
              </a:rPr>
              <a:pPr/>
              <a:t>105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622863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FE686F07-74D1-428B-8F89-B8BCC73A7766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4058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CC21306-873E-4A4B-88E3-F8AA07E2F5E8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1703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C62DE469-AF9E-474E-A72B-0E5E9C4ADA3B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450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B35CA000-4FD4-4EF1-83D4-A07197BBCC0C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5409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AB8EE478-B62A-4918-9BDC-F084F51CA77F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228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9A70588B-5560-4BD4-A8F4-EE54F9491439}" type="datetime3">
              <a:rPr lang="en-US" altLang="zh-CN" smtClean="0"/>
              <a:t>17 April 2023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DC7D13E-0716-4058-B782-D318F3B99433}" type="slidenum">
              <a:rPr lang="en-US" altLang="en-US" smtClean="0"/>
              <a:pPr>
                <a:defRPr/>
              </a:pPr>
              <a:t>111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4291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CC89E7-BD68-4811-AF84-1BCA860B5F3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3EEEE8-B57A-478E-805F-DAB93E8799D0}" type="slidenum">
              <a:rPr lang="en-US" altLang="en-US" smtClean="0">
                <a:latin typeface="Times New Roman" panose="02020603050405020304" pitchFamily="18" charset="0"/>
              </a:rPr>
              <a:pPr/>
              <a:t>114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62048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1E804A-2364-4B7E-905D-06AD4DAE042F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4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34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3672C5-82B3-46BE-A667-EBD12D380131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4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9754983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B95131-C16E-4F0C-A25E-C43E35F72BE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3EEEE8-B57A-478E-805F-DAB93E8799D0}" type="slidenum">
              <a:rPr lang="en-US" altLang="en-US" smtClean="0">
                <a:latin typeface="Times New Roman" panose="02020603050405020304" pitchFamily="18" charset="0"/>
              </a:rPr>
              <a:pPr/>
              <a:t>115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7200393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1C1356-5ADD-4C07-8D6D-79961E3805C5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B18DB1-2D32-4675-AFB9-C8B9E4804B42}" type="slidenum">
              <a:rPr lang="en-US" altLang="en-US" smtClean="0">
                <a:latin typeface="Times New Roman" panose="02020603050405020304" pitchFamily="18" charset="0"/>
              </a:rPr>
              <a:pPr/>
              <a:t>117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034520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A70405-085B-4FE3-9F6E-537BF26804C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655EF7-7313-4E76-9B83-6D34B9B56F52}" type="slidenum">
              <a:rPr lang="en-US" altLang="en-US" smtClean="0">
                <a:latin typeface="Times New Roman" panose="02020603050405020304" pitchFamily="18" charset="0"/>
              </a:rPr>
              <a:pPr/>
              <a:t>118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0182304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29AFD8-4691-40F6-8F37-9FB386512FED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1E4F39-B677-4E1B-A740-7C9A54065924}" type="slidenum">
              <a:rPr lang="en-US" altLang="en-US" smtClean="0">
                <a:latin typeface="Times New Roman" panose="02020603050405020304" pitchFamily="18" charset="0"/>
              </a:rPr>
              <a:pPr/>
              <a:t>119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853481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A96B83-13AB-4B63-803A-2C6D6C03BD9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CC9A85-83E1-47EF-A821-FAA229C8F12F}" type="slidenum">
              <a:rPr lang="en-US" altLang="en-US" smtClean="0">
                <a:latin typeface="Times New Roman" panose="02020603050405020304" pitchFamily="18" charset="0"/>
              </a:rPr>
              <a:pPr/>
              <a:t>120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7841116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A96B83-13AB-4B63-803A-2C6D6C03BD98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CC9A85-83E1-47EF-A821-FAA229C8F12F}" type="slidenum">
              <a:rPr lang="en-US" altLang="en-US" smtClean="0">
                <a:latin typeface="Times New Roman" panose="02020603050405020304" pitchFamily="18" charset="0"/>
              </a:rPr>
              <a:pPr/>
              <a:t>121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2731464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4FBCB6-15AB-4B73-87BB-5BA9D616756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B6E0EF-7453-4843-8974-37EFB5E58622}" type="slidenum">
              <a:rPr lang="en-US" altLang="en-US" smtClean="0">
                <a:latin typeface="Times New Roman" panose="02020603050405020304" pitchFamily="18" charset="0"/>
              </a:rPr>
              <a:pPr/>
              <a:t>122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557480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34D89E-D87C-4959-B03F-DB258A3F082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194F86-9D1E-45A0-A3B7-81A98949A711}" type="slidenum">
              <a:rPr lang="en-US" altLang="en-US" smtClean="0">
                <a:latin typeface="Times New Roman" panose="02020603050405020304" pitchFamily="18" charset="0"/>
              </a:rPr>
              <a:pPr/>
              <a:t>123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2330781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09611E-6C3F-44ED-8983-789882389743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EF8A53-4665-4335-89A1-61FAB8347059}" type="slidenum">
              <a:rPr lang="en-US" altLang="en-US" smtClean="0">
                <a:latin typeface="Times New Roman" panose="02020603050405020304" pitchFamily="18" charset="0"/>
              </a:rPr>
              <a:pPr/>
              <a:t>124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2251758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E31CE6-A0AE-4CF0-A48A-3FA75FC4CCF1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3A3DDF-8310-4E89-BDD3-97C9EA856F19}" type="slidenum">
              <a:rPr lang="en-US" altLang="en-US" smtClean="0">
                <a:latin typeface="Times New Roman" panose="02020603050405020304" pitchFamily="18" charset="0"/>
              </a:rPr>
              <a:pPr/>
              <a:t>125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38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0BFFD2-2BBB-4450-8C00-BAB78B9366EF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6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36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F021FF-C6CA-4D5A-AF00-043F241DFC70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36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7603084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80BC6B-6DDF-4533-8D36-A694D7054FEE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EDCED3-E9AE-4E34-A4C7-B4B8DA3BFFD9}" type="slidenum">
              <a:rPr lang="en-US" altLang="en-US" smtClean="0">
                <a:latin typeface="Times New Roman" panose="02020603050405020304" pitchFamily="18" charset="0"/>
              </a:rPr>
              <a:pPr/>
              <a:t>126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6911250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624BA5-E2BC-4C81-AE22-5FEB2BDAC3E0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8E65C1-0E5A-400A-B22D-A6FAB970C062}" type="slidenum">
              <a:rPr lang="en-US" altLang="en-US" smtClean="0">
                <a:latin typeface="Times New Roman" panose="02020603050405020304" pitchFamily="18" charset="0"/>
              </a:rPr>
              <a:pPr/>
              <a:t>127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8872683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A76D50-8D70-49CE-93B8-2FCE1213E985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D22718-F5CA-4A65-A2E8-5A47F4E7175E}" type="slidenum">
              <a:rPr lang="en-US" altLang="en-US" smtClean="0">
                <a:latin typeface="Times New Roman" panose="02020603050405020304" pitchFamily="18" charset="0"/>
              </a:rPr>
              <a:pPr/>
              <a:t>128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42378333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4C6928-FFE9-4B87-AE75-132544C68DD6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1CF629-0D69-4311-B4BF-E4222CAE9004}" type="slidenum">
              <a:rPr lang="en-US" altLang="en-US" smtClean="0">
                <a:latin typeface="Times New Roman" panose="02020603050405020304" pitchFamily="18" charset="0"/>
              </a:rPr>
              <a:pPr/>
              <a:t>129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4203997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EE8491-7E6B-4A76-A969-AAC1FA02AA5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955625-DB3A-41D7-9DC2-FEA88AA20321}" type="slidenum">
              <a:rPr lang="en-US" altLang="en-US" smtClean="0">
                <a:latin typeface="Times New Roman" panose="02020603050405020304" pitchFamily="18" charset="0"/>
              </a:rPr>
              <a:pPr/>
              <a:t>130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8707114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DCC3D6-99BB-41F9-B142-DA0E4626A77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897159-268C-40F1-9F32-33039654C544}" type="slidenum">
              <a:rPr lang="en-US" altLang="en-US" smtClean="0">
                <a:latin typeface="Times New Roman" panose="02020603050405020304" pitchFamily="18" charset="0"/>
              </a:rPr>
              <a:pPr/>
              <a:t>133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3369254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797F5A-FE30-4937-A5C9-2D5ECCEB2804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851D7-5610-4F41-9607-FE418ACD8E1B}" type="slidenum">
              <a:rPr lang="en-US" altLang="en-US" smtClean="0">
                <a:latin typeface="Times New Roman" panose="02020603050405020304" pitchFamily="18" charset="0"/>
              </a:rPr>
              <a:pPr/>
              <a:t>134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9744299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85AC89-6AE5-4E9E-B292-F039D475AC03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DA8EDC-1418-4DC8-A5EC-140796D0B882}" type="slidenum">
              <a:rPr lang="en-US" altLang="en-US" smtClean="0">
                <a:latin typeface="Times New Roman" panose="02020603050405020304" pitchFamily="18" charset="0"/>
              </a:rPr>
              <a:pPr/>
              <a:t>135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8704407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B072FB-A57A-46E0-AA3D-238D4CDF8BFF}" type="datetime3">
              <a:rPr lang="en-US" altLang="en-US" smtClean="0">
                <a:latin typeface="Times New Roman" panose="02020603050405020304" pitchFamily="18" charset="0"/>
              </a:rPr>
              <a:t>17 April 2023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2 —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1F046-717A-44C0-8049-136406D5EA70}" type="slidenum">
              <a:rPr lang="en-US" altLang="en-US" smtClean="0">
                <a:latin typeface="Times New Roman" panose="02020603050405020304" pitchFamily="18" charset="0"/>
              </a:rPr>
              <a:pPr/>
              <a:t>136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246210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zh-CN" sz="3000" b="1" smtClean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smtClean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GB" altLang="en-US" sz="2000" smtClean="0">
                  <a:solidFill>
                    <a:schemeClr val="bg1"/>
                  </a:solidFill>
                </a:rPr>
                <a:t>The Hardware/Software Interface</a:t>
              </a:r>
              <a:endParaRPr lang="en-US" altLang="en-US" sz="200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7"/>
          <p:cNvGrpSpPr>
            <a:grpSpLocks/>
          </p:cNvGrpSpPr>
          <p:nvPr userDrawn="1"/>
        </p:nvGrpSpPr>
        <p:grpSpPr bwMode="auto">
          <a:xfrm>
            <a:off x="7999413" y="82550"/>
            <a:ext cx="936625" cy="935038"/>
            <a:chOff x="7999413" y="82550"/>
            <a:chExt cx="936625" cy="935038"/>
          </a:xfrm>
        </p:grpSpPr>
        <p:sp>
          <p:nvSpPr>
            <p:cNvPr id="15" name="32-Point Star 18"/>
            <p:cNvSpPr>
              <a:spLocks noChangeArrowheads="1"/>
            </p:cNvSpPr>
            <p:nvPr userDrawn="1"/>
          </p:nvSpPr>
          <p:spPr bwMode="auto">
            <a:xfrm>
              <a:off x="7999413" y="82550"/>
              <a:ext cx="936625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zh-CN" smtClean="0">
                <a:ea typeface="宋体" panose="02010600030101010101" pitchFamily="2" charset="-122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 userDrawn="1"/>
          </p:nvSpPr>
          <p:spPr bwMode="auto">
            <a:xfrm>
              <a:off x="8012113" y="293688"/>
              <a:ext cx="917575" cy="614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zh-CN" sz="1400" smtClean="0">
                  <a:solidFill>
                    <a:schemeClr val="bg1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RISC-V</a:t>
              </a:r>
            </a:p>
            <a:p>
              <a:pPr>
                <a:defRPr/>
              </a:pPr>
              <a:endParaRPr lang="en-US" altLang="zh-CN" sz="2000" smtClean="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Box 20"/>
            <p:cNvSpPr txBox="1">
              <a:spLocks noChangeArrowheads="1"/>
            </p:cNvSpPr>
            <p:nvPr userDrawn="1"/>
          </p:nvSpPr>
          <p:spPr bwMode="auto">
            <a:xfrm>
              <a:off x="8107363" y="482600"/>
              <a:ext cx="7334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zh-CN" sz="1400" smtClean="0">
                  <a:solidFill>
                    <a:schemeClr val="bg1"/>
                  </a:solidFill>
                  <a:ea typeface="宋体" panose="02010600030101010101" pitchFamily="2" charset="-122"/>
                </a:rPr>
                <a:t>Edition</a:t>
              </a:r>
              <a:endParaRPr lang="en-US" altLang="zh-CN" sz="1400" smtClean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406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366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9381DC89-EE7B-484E-ABDD-EE706B9CEE5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0106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74AF2F79-A2CA-4B9A-A1E4-3278583BDFA2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1519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 b="1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817AA-9389-4805-8BFF-F0CF84E9C7CD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138C2-4E79-4A93-83DA-A605087CDE20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864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DFAFE-7DA0-40F5-87BE-F046D522F725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D6873-E164-4375-9955-CF2BC62A1D80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605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5A995-2320-4148-B090-0A5D17D7E94F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305C8-0978-442D-AB8E-B793C11A0295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56068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187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37D95-F1D9-49A6-A44B-AFD55B05742F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41995-53D5-4A95-9AC8-6F716964C848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242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6FC77-1426-4A24-8147-009F6AB30AC0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60BE9-78D4-4774-B7DE-546D38C61904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589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149A5-86EC-426D-AC99-928BF01429DB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091B3-703D-4142-8AF2-D73CDD7919DA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6874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09B5A-A5B8-44CB-AF8C-96FFEDD0C772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60C45-0B63-4C14-88EA-8A1BB44350F9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2789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C69C-21A8-41AD-8C52-7DA77706F49F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AEEB9-0841-4389-9AFC-4E3B7E71EB61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506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0AB9B61F-EB1D-4F51-8636-F628EE58197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82344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795F1-9CF8-43FD-B1E3-32D4577057A6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7445C-D3C9-4636-A51D-F9864DB8F838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381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F09A4-E807-47A9-AC8F-A3EFB2737297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39139-8A5F-4B4D-A5A6-76FC503D8F6A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4068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3238" y="609600"/>
            <a:ext cx="2182812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39921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B2CF7-0E1F-4A94-9CAB-F96A15BDCB2B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0A7AC-7AE9-4397-8FAA-06E895740B76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4577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95300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1875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1BB89-E842-47A4-9306-8A67265D8878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61D7F-1A68-4EC1-BB59-1EF09BFA4F57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258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95300" y="1905000"/>
            <a:ext cx="8540750" cy="41941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40CF0-D3A7-45CE-B7A8-A0174958EE65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46021-DD99-45A7-81FC-6B12AFC49763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0444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734425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8BEA9-0893-48B7-898F-78CBD1A8EA71}" type="datetimeFigureOut">
              <a:rPr lang="en-US" altLang="zh-CN" smtClean="0">
                <a:solidFill>
                  <a:srgbClr val="007A77"/>
                </a:solidFill>
              </a:rPr>
              <a:pPr>
                <a:defRPr/>
              </a:pPr>
              <a:t>4/17/2023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3B5A8-49DF-4E71-A478-4D4ED5BB5EC8}" type="slidenum">
              <a:rPr lang="en-US" altLang="zh-CN">
                <a:solidFill>
                  <a:srgbClr val="007A77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7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646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"/>
            <a:ext cx="9144000" cy="3789363"/>
          </a:xfrm>
          <a:prstGeom prst="rect">
            <a:avLst/>
          </a:prstGeom>
          <a:solidFill>
            <a:srgbClr val="3333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buClr>
                <a:srgbClr val="FFCC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zh-CN" altLang="en-US" sz="21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zju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1879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5"/>
            <a:ext cx="7772400" cy="1728787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7"/>
            <a:ext cx="6400800" cy="1330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34A93-4C61-4D23-95D1-12BDE3AD66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2C39-4C5F-4F64-A098-2BAAC2C33C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02145"/>
      </p:ext>
    </p:extLst>
  </p:cSld>
  <p:clrMapOvr>
    <a:masterClrMapping/>
  </p:clrMapOvr>
  <p:transition spd="med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CB14A-EBDD-4967-8A22-0A8D1CAF1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185575"/>
      </p:ext>
    </p:extLst>
  </p:cSld>
  <p:clrMapOvr>
    <a:masterClrMapping/>
  </p:clrMapOvr>
  <p:transition spd="med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97D0E-06BB-4DFD-8FCA-4763612FA3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98476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180912FB-485B-482A-BD2B-1C2B398E628B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10989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1E0C-C8A3-4EFC-B263-C8A4DF2BC06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32313"/>
      </p:ext>
    </p:extLst>
  </p:cSld>
  <p:clrMapOvr>
    <a:masterClrMapping/>
  </p:clrMapOvr>
  <p:transition spd="med"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64D7-C45B-4575-AD63-6843F09A24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65699"/>
      </p:ext>
    </p:extLst>
  </p:cSld>
  <p:clrMapOvr>
    <a:masterClrMapping/>
  </p:clrMapOvr>
  <p:transition spd="med"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329B-8D7A-4B2B-8411-C211D473312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45321"/>
      </p:ext>
    </p:extLst>
  </p:cSld>
  <p:clrMapOvr>
    <a:masterClrMapping/>
  </p:clrMapOvr>
  <p:transition spd="med"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91CA-B7A2-4AA6-AC14-0D3EE296083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40874"/>
      </p:ext>
    </p:extLst>
  </p:cSld>
  <p:clrMapOvr>
    <a:masterClrMapping/>
  </p:clrMapOvr>
  <p:transition spd="med"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089-EC43-47D5-946F-49BBB58E7D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4408"/>
      </p:ext>
    </p:extLst>
  </p:cSld>
  <p:clrMapOvr>
    <a:masterClrMapping/>
  </p:clrMapOvr>
  <p:transition spd="med"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1A3D-749D-4353-8BB8-4A4900776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5221"/>
      </p:ext>
    </p:extLst>
  </p:cSld>
  <p:clrMapOvr>
    <a:masterClrMapping/>
  </p:clrMapOvr>
  <p:transition spd="med"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EA739-BDBA-4126-9540-7C01613FFF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37504"/>
      </p:ext>
    </p:extLst>
  </p:cSld>
  <p:clrMapOvr>
    <a:masterClrMapping/>
  </p:clrMapOvr>
  <p:transition spd="med"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4E72-A413-473B-BCB6-75E024AB7D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11874"/>
      </p:ext>
    </p:extLst>
  </p:cSld>
  <p:clrMapOvr>
    <a:masterClrMapping/>
  </p:clrMapOvr>
  <p:transition spd="med"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5AE3-22A5-4A2A-8AB7-0516926F13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47534"/>
      </p:ext>
    </p:extLst>
  </p:cSld>
  <p:clrMapOvr>
    <a:masterClrMapping/>
  </p:clrMapOvr>
  <p:transition spd="med"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557340"/>
            <a:ext cx="8229600" cy="4573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1A1B-25AB-4C37-B4D9-7DF002E84B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07554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097079F0-6497-470D-9448-0AA42771AF1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970437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"/>
            <a:ext cx="9144000" cy="3789363"/>
          </a:xfrm>
          <a:prstGeom prst="rect">
            <a:avLst/>
          </a:prstGeom>
          <a:solidFill>
            <a:srgbClr val="3333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buClr>
                <a:srgbClr val="FFCC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zh-CN" altLang="en-US" sz="21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zju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1879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5"/>
            <a:ext cx="7772400" cy="1728787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7"/>
            <a:ext cx="6400800" cy="1330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34A93-4C61-4D23-95D1-12BDE3AD66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76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2C39-4C5F-4F64-A098-2BAAC2C33C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93902"/>
      </p:ext>
    </p:extLst>
  </p:cSld>
  <p:clrMapOvr>
    <a:masterClrMapping/>
  </p:clrMapOvr>
  <p:transition spd="med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CB14A-EBDD-4967-8A22-0A8D1CAF1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0160"/>
      </p:ext>
    </p:extLst>
  </p:cSld>
  <p:clrMapOvr>
    <a:masterClrMapping/>
  </p:clrMapOvr>
  <p:transition spd="med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97D0E-06BB-4DFD-8FCA-4763612FA3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235617"/>
      </p:ext>
    </p:extLst>
  </p:cSld>
  <p:clrMapOvr>
    <a:masterClrMapping/>
  </p:clrMapOvr>
  <p:transition spd="med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1E0C-C8A3-4EFC-B263-C8A4DF2BC06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28856"/>
      </p:ext>
    </p:extLst>
  </p:cSld>
  <p:clrMapOvr>
    <a:masterClrMapping/>
  </p:clrMapOvr>
  <p:transition spd="med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64D7-C45B-4575-AD63-6843F09A24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65233"/>
      </p:ext>
    </p:extLst>
  </p:cSld>
  <p:clrMapOvr>
    <a:masterClrMapping/>
  </p:clrMapOvr>
  <p:transition spd="med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329B-8D7A-4B2B-8411-C211D473312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71672"/>
      </p:ext>
    </p:extLst>
  </p:cSld>
  <p:clrMapOvr>
    <a:masterClrMapping/>
  </p:clrMapOvr>
  <p:transition spd="med"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91CA-B7A2-4AA6-AC14-0D3EE296083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68807"/>
      </p:ext>
    </p:extLst>
  </p:cSld>
  <p:clrMapOvr>
    <a:masterClrMapping/>
  </p:clrMapOvr>
  <p:transition spd="med"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089-EC43-47D5-946F-49BBB58E7D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91972"/>
      </p:ext>
    </p:extLst>
  </p:cSld>
  <p:clrMapOvr>
    <a:masterClrMapping/>
  </p:clrMapOvr>
  <p:transition spd="med"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1A3D-749D-4353-8BB8-4A4900776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9632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FEF7BC82-4D9B-4051-B3FD-8DC576BE5AA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259509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EA739-BDBA-4126-9540-7C01613FFF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77"/>
      </p:ext>
    </p:extLst>
  </p:cSld>
  <p:clrMapOvr>
    <a:masterClrMapping/>
  </p:clrMapOvr>
  <p:transition spd="med"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4E72-A413-473B-BCB6-75E024AB7D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40126"/>
      </p:ext>
    </p:extLst>
  </p:cSld>
  <p:clrMapOvr>
    <a:masterClrMapping/>
  </p:clrMapOvr>
  <p:transition spd="med"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5AE3-22A5-4A2A-8AB7-0516926F13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43522"/>
      </p:ext>
    </p:extLst>
  </p:cSld>
  <p:clrMapOvr>
    <a:masterClrMapping/>
  </p:clrMapOvr>
  <p:transition spd="med"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557340"/>
            <a:ext cx="8229600" cy="4573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1A1B-25AB-4C37-B4D9-7DF002E84B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31579"/>
      </p:ext>
    </p:extLst>
  </p:cSld>
  <p:clrMapOvr>
    <a:masterClrMapping/>
  </p:clrMapOvr>
  <p:transition spd="med">
    <p:rand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"/>
            <a:ext cx="9144000" cy="3789363"/>
          </a:xfrm>
          <a:prstGeom prst="rect">
            <a:avLst/>
          </a:prstGeom>
          <a:solidFill>
            <a:srgbClr val="3333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buClr>
                <a:srgbClr val="FFCC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zh-CN" altLang="en-US" sz="21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zju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1879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5"/>
            <a:ext cx="7772400" cy="1728787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7"/>
            <a:ext cx="6400800" cy="1330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34A93-4C61-4D23-95D1-12BDE3AD66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6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2C39-4C5F-4F64-A098-2BAAC2C33C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03497"/>
      </p:ext>
    </p:extLst>
  </p:cSld>
  <p:clrMapOvr>
    <a:masterClrMapping/>
  </p:clrMapOvr>
  <p:transition spd="med">
    <p:rand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CB14A-EBDD-4967-8A22-0A8D1CAF1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58458"/>
      </p:ext>
    </p:extLst>
  </p:cSld>
  <p:clrMapOvr>
    <a:masterClrMapping/>
  </p:clrMapOvr>
  <p:transition spd="med">
    <p:rand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97D0E-06BB-4DFD-8FCA-4763612FA3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24477"/>
      </p:ext>
    </p:extLst>
  </p:cSld>
  <p:clrMapOvr>
    <a:masterClrMapping/>
  </p:clrMapOvr>
  <p:transition spd="med">
    <p:rand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1E0C-C8A3-4EFC-B263-C8A4DF2BC06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59484"/>
      </p:ext>
    </p:extLst>
  </p:cSld>
  <p:clrMapOvr>
    <a:masterClrMapping/>
  </p:clrMapOvr>
  <p:transition spd="med">
    <p:random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64D7-C45B-4575-AD63-6843F09A24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49852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1EC34A95-1968-49B2-A26E-E00294DE83E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935563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329B-8D7A-4B2B-8411-C211D473312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25915"/>
      </p:ext>
    </p:extLst>
  </p:cSld>
  <p:clrMapOvr>
    <a:masterClrMapping/>
  </p:clrMapOvr>
  <p:transition spd="med">
    <p:rand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91CA-B7A2-4AA6-AC14-0D3EE296083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78836"/>
      </p:ext>
    </p:extLst>
  </p:cSld>
  <p:clrMapOvr>
    <a:masterClrMapping/>
  </p:clrMapOvr>
  <p:transition spd="med"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089-EC43-47D5-946F-49BBB58E7D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3072"/>
      </p:ext>
    </p:extLst>
  </p:cSld>
  <p:clrMapOvr>
    <a:masterClrMapping/>
  </p:clrMapOvr>
  <p:transition spd="med"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1A3D-749D-4353-8BB8-4A4900776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92443"/>
      </p:ext>
    </p:extLst>
  </p:cSld>
  <p:clrMapOvr>
    <a:masterClrMapping/>
  </p:clrMapOvr>
  <p:transition spd="med"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EA739-BDBA-4126-9540-7C01613FFF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69174"/>
      </p:ext>
    </p:extLst>
  </p:cSld>
  <p:clrMapOvr>
    <a:masterClrMapping/>
  </p:clrMapOvr>
  <p:transition spd="med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4E72-A413-473B-BCB6-75E024AB7D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19975"/>
      </p:ext>
    </p:extLst>
  </p:cSld>
  <p:clrMapOvr>
    <a:masterClrMapping/>
  </p:clrMapOvr>
  <p:transition spd="med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5AE3-22A5-4A2A-8AB7-0516926F13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3188"/>
      </p:ext>
    </p:extLst>
  </p:cSld>
  <p:clrMapOvr>
    <a:masterClrMapping/>
  </p:clrMapOvr>
  <p:transition spd="med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557340"/>
            <a:ext cx="8229600" cy="4573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1A1B-25AB-4C37-B4D9-7DF002E84B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92339"/>
      </p:ext>
    </p:extLst>
  </p:cSld>
  <p:clrMapOvr>
    <a:masterClrMapping/>
  </p:clrMapOvr>
  <p:transition spd="med">
    <p:rand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"/>
            <a:ext cx="9144000" cy="3789363"/>
          </a:xfrm>
          <a:prstGeom prst="rect">
            <a:avLst/>
          </a:prstGeom>
          <a:solidFill>
            <a:srgbClr val="3333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buClr>
                <a:srgbClr val="FFCC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zh-CN" altLang="en-US" sz="21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zju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1879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5"/>
            <a:ext cx="7772400" cy="1728787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7"/>
            <a:ext cx="6400800" cy="1330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34A93-4C61-4D23-95D1-12BDE3AD66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2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2C39-4C5F-4F64-A098-2BAAC2C33C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81842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FE8CB6CB-19E3-48C2-9D2D-538DD4F869D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57874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CB14A-EBDD-4967-8A22-0A8D1CAF1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80780"/>
      </p:ext>
    </p:extLst>
  </p:cSld>
  <p:clrMapOvr>
    <a:masterClrMapping/>
  </p:clrMapOvr>
  <p:transition spd="med"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97D0E-06BB-4DFD-8FCA-4763612FA3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46243"/>
      </p:ext>
    </p:extLst>
  </p:cSld>
  <p:clrMapOvr>
    <a:masterClrMapping/>
  </p:clrMapOvr>
  <p:transition spd="med">
    <p:random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1E0C-C8A3-4EFC-B263-C8A4DF2BC06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00369"/>
      </p:ext>
    </p:extLst>
  </p:cSld>
  <p:clrMapOvr>
    <a:masterClrMapping/>
  </p:clrMapOvr>
  <p:transition spd="med">
    <p:rand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64D7-C45B-4575-AD63-6843F09A24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01753"/>
      </p:ext>
    </p:extLst>
  </p:cSld>
  <p:clrMapOvr>
    <a:masterClrMapping/>
  </p:clrMapOvr>
  <p:transition spd="med">
    <p:rand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329B-8D7A-4B2B-8411-C211D473312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77003"/>
      </p:ext>
    </p:extLst>
  </p:cSld>
  <p:clrMapOvr>
    <a:masterClrMapping/>
  </p:clrMapOvr>
  <p:transition spd="med">
    <p:rand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91CA-B7A2-4AA6-AC14-0D3EE296083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82620"/>
      </p:ext>
    </p:extLst>
  </p:cSld>
  <p:clrMapOvr>
    <a:masterClrMapping/>
  </p:clrMapOvr>
  <p:transition spd="med">
    <p:random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089-EC43-47D5-946F-49BBB58E7D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35985"/>
      </p:ext>
    </p:extLst>
  </p:cSld>
  <p:clrMapOvr>
    <a:masterClrMapping/>
  </p:clrMapOvr>
  <p:transition spd="med">
    <p:random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1A3D-749D-4353-8BB8-4A4900776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20051"/>
      </p:ext>
    </p:extLst>
  </p:cSld>
  <p:clrMapOvr>
    <a:masterClrMapping/>
  </p:clrMapOvr>
  <p:transition spd="med">
    <p:random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EA739-BDBA-4126-9540-7C01613FFF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86901"/>
      </p:ext>
    </p:extLst>
  </p:cSld>
  <p:clrMapOvr>
    <a:masterClrMapping/>
  </p:clrMapOvr>
  <p:transition spd="med"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4E72-A413-473B-BCB6-75E024AB7D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22138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C18C8478-969A-4699-990B-A23A36EAA6E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111643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5AE3-22A5-4A2A-8AB7-0516926F13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50564"/>
      </p:ext>
    </p:extLst>
  </p:cSld>
  <p:clrMapOvr>
    <a:masterClrMapping/>
  </p:clrMapOvr>
  <p:transition spd="med"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557340"/>
            <a:ext cx="8229600" cy="4573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1A1B-25AB-4C37-B4D9-7DF002E84B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92523"/>
      </p:ext>
    </p:extLst>
  </p:cSld>
  <p:clrMapOvr>
    <a:masterClrMapping/>
  </p:clrMapOvr>
  <p:transition spd="med"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"/>
            <a:ext cx="9144000" cy="3789363"/>
          </a:xfrm>
          <a:prstGeom prst="rect">
            <a:avLst/>
          </a:prstGeom>
          <a:solidFill>
            <a:srgbClr val="3333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buClr>
                <a:srgbClr val="FFCC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zh-CN" altLang="en-US" sz="21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zju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1879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5"/>
            <a:ext cx="7772400" cy="1728787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7"/>
            <a:ext cx="6400800" cy="1330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34A93-4C61-4D23-95D1-12BDE3AD66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69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2C39-4C5F-4F64-A098-2BAAC2C33C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47960"/>
      </p:ext>
    </p:extLst>
  </p:cSld>
  <p:clrMapOvr>
    <a:masterClrMapping/>
  </p:clrMapOvr>
  <p:transition spd="med">
    <p:random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CB14A-EBDD-4967-8A22-0A8D1CAF1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93640"/>
      </p:ext>
    </p:extLst>
  </p:cSld>
  <p:clrMapOvr>
    <a:masterClrMapping/>
  </p:clrMapOvr>
  <p:transition spd="med">
    <p:random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97D0E-06BB-4DFD-8FCA-4763612FA3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32631"/>
      </p:ext>
    </p:extLst>
  </p:cSld>
  <p:clrMapOvr>
    <a:masterClrMapping/>
  </p:clrMapOvr>
  <p:transition spd="med">
    <p:random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1E0C-C8A3-4EFC-B263-C8A4DF2BC06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40516"/>
      </p:ext>
    </p:extLst>
  </p:cSld>
  <p:clrMapOvr>
    <a:masterClrMapping/>
  </p:clrMapOvr>
  <p:transition spd="med">
    <p:rand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64D7-C45B-4575-AD63-6843F09A24A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86910"/>
      </p:ext>
    </p:extLst>
  </p:cSld>
  <p:clrMapOvr>
    <a:masterClrMapping/>
  </p:clrMapOvr>
  <p:transition spd="med">
    <p:rand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329B-8D7A-4B2B-8411-C211D473312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07719"/>
      </p:ext>
    </p:extLst>
  </p:cSld>
  <p:clrMapOvr>
    <a:masterClrMapping/>
  </p:clrMapOvr>
  <p:transition spd="med">
    <p:random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91CA-B7A2-4AA6-AC14-0D3EE296083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62285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22A40BFF-5066-4743-A43C-B391483DCB3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825797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089-EC43-47D5-946F-49BBB58E7D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591833"/>
      </p:ext>
    </p:extLst>
  </p:cSld>
  <p:clrMapOvr>
    <a:masterClrMapping/>
  </p:clrMapOvr>
  <p:transition spd="med">
    <p:random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1A3D-749D-4353-8BB8-4A4900776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84083"/>
      </p:ext>
    </p:extLst>
  </p:cSld>
  <p:clrMapOvr>
    <a:masterClrMapping/>
  </p:clrMapOvr>
  <p:transition spd="med">
    <p:random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EA739-BDBA-4126-9540-7C01613FFF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205"/>
      </p:ext>
    </p:extLst>
  </p:cSld>
  <p:clrMapOvr>
    <a:masterClrMapping/>
  </p:clrMapOvr>
  <p:transition spd="med">
    <p:random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40"/>
            <a:ext cx="4038600" cy="4573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4E72-A413-473B-BCB6-75E024AB7D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63448"/>
      </p:ext>
    </p:extLst>
  </p:cSld>
  <p:clrMapOvr>
    <a:masterClrMapping/>
  </p:clrMapOvr>
  <p:transition spd="med">
    <p:random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5AE3-22A5-4A2A-8AB7-0516926F138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08679"/>
      </p:ext>
    </p:extLst>
  </p:cSld>
  <p:clrMapOvr>
    <a:masterClrMapping/>
  </p:clrMapOvr>
  <p:transition spd="med">
    <p:random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557340"/>
            <a:ext cx="8229600" cy="4573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1A1B-25AB-4C37-B4D9-7DF002E84B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082877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DA0831EC-807C-4DE5-9258-29898591173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1031" name="Picture 7" descr="MK 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95300" y="1905000"/>
            <a:ext cx="854075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defRPr>
                <a:latin typeface="Arial" charset="0"/>
              </a:defRPr>
            </a:lvl1pPr>
          </a:lstStyle>
          <a:p>
            <a:pPr>
              <a:defRPr/>
            </a:pPr>
            <a:fld id="{836C921E-31D4-4F5F-9070-F6B057A8314A}" type="datetimeFigureOut">
              <a:rPr lang="en-US" altLang="zh-CN" sz="1400" smtClean="0">
                <a:solidFill>
                  <a:srgbClr val="007A77"/>
                </a:solidFill>
                <a:ea typeface="宋体" panose="02010600030101010101" pitchFamily="2" charset="-122"/>
              </a:rPr>
              <a:pPr>
                <a:defRPr/>
              </a:pPr>
              <a:t>4/17/2023</a:t>
            </a:fld>
            <a:endParaRPr lang="en-US" altLang="zh-CN" sz="140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413" y="6408738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sz="140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381750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defRPr/>
            </a:lvl1pPr>
          </a:lstStyle>
          <a:p>
            <a:pPr>
              <a:defRPr/>
            </a:pPr>
            <a:fld id="{E0C7C48B-19A4-460B-8806-448797A07DE6}" type="slidenum">
              <a:rPr lang="en-US" altLang="zh-CN" sz="1400">
                <a:solidFill>
                  <a:srgbClr val="007A77"/>
                </a:solidFill>
                <a:ea typeface="宋体" panose="02010600030101010101" pitchFamily="2" charset="-122"/>
              </a:rPr>
              <a:pPr>
                <a:defRPr/>
              </a:pPr>
              <a:t>‹#›</a:t>
            </a:fld>
            <a:endParaRPr lang="en-US" altLang="zh-CN" sz="140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39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 Unicode MS" pitchFamily="34" charset="-122"/>
          <a:cs typeface="Arial Unicode MS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v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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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1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b="1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b="1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b="1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b="1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10800000">
            <a:off x="1" y="0"/>
            <a:ext cx="251222" cy="4292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>
            <a:off x="1" y="3789364"/>
            <a:ext cx="251222" cy="30686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90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7339"/>
            <a:ext cx="82296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5836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29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Verdana" panose="020B0604030504040204" pitchFamily="34" charset="0"/>
                <a:ea typeface="宋体" panose="02010600030101010101" pitchFamily="2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867B6436-974B-4CC6-B6F2-5B7B15F4C9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1341438"/>
            <a:ext cx="821888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4" name="Line 11"/>
          <p:cNvSpPr>
            <a:spLocks noChangeShapeType="1"/>
          </p:cNvSpPr>
          <p:nvPr/>
        </p:nvSpPr>
        <p:spPr bwMode="auto">
          <a:xfrm>
            <a:off x="251223" y="6597650"/>
            <a:ext cx="889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5" name="Picture 13" descr="StandX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73" y="44451"/>
            <a:ext cx="72032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80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+mn-ea"/>
          <a:cs typeface="楷体_GB231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宋体" pitchFamily="2" charset="-122"/>
          <a:cs typeface="楷体_GB231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宋体" pitchFamily="2" charset="-122"/>
          <a:cs typeface="楷体_GB231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10800000">
            <a:off x="1" y="0"/>
            <a:ext cx="251222" cy="4292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>
            <a:off x="1" y="3789364"/>
            <a:ext cx="251222" cy="30686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90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7339"/>
            <a:ext cx="82296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5836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29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Verdana" panose="020B0604030504040204" pitchFamily="34" charset="0"/>
                <a:ea typeface="宋体" panose="02010600030101010101" pitchFamily="2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867B6436-974B-4CC6-B6F2-5B7B15F4C9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1341438"/>
            <a:ext cx="821888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4" name="Line 11"/>
          <p:cNvSpPr>
            <a:spLocks noChangeShapeType="1"/>
          </p:cNvSpPr>
          <p:nvPr/>
        </p:nvSpPr>
        <p:spPr bwMode="auto">
          <a:xfrm>
            <a:off x="251223" y="6597650"/>
            <a:ext cx="889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5" name="Picture 13" descr="StandX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73" y="44451"/>
            <a:ext cx="72032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69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+mn-ea"/>
          <a:cs typeface="楷体_GB231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宋体" pitchFamily="2" charset="-122"/>
          <a:cs typeface="楷体_GB231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宋体" pitchFamily="2" charset="-122"/>
          <a:cs typeface="楷体_GB231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10800000">
            <a:off x="1" y="0"/>
            <a:ext cx="251222" cy="4292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>
            <a:off x="1" y="3789364"/>
            <a:ext cx="251222" cy="30686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90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7339"/>
            <a:ext cx="82296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5836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29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Verdana" panose="020B0604030504040204" pitchFamily="34" charset="0"/>
                <a:ea typeface="宋体" panose="02010600030101010101" pitchFamily="2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867B6436-974B-4CC6-B6F2-5B7B15F4C9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1341438"/>
            <a:ext cx="821888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4" name="Line 11"/>
          <p:cNvSpPr>
            <a:spLocks noChangeShapeType="1"/>
          </p:cNvSpPr>
          <p:nvPr/>
        </p:nvSpPr>
        <p:spPr bwMode="auto">
          <a:xfrm>
            <a:off x="251223" y="6597650"/>
            <a:ext cx="889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5" name="Picture 13" descr="StandX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73" y="44451"/>
            <a:ext cx="72032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87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+mn-ea"/>
          <a:cs typeface="楷体_GB231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宋体" pitchFamily="2" charset="-122"/>
          <a:cs typeface="楷体_GB231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宋体" pitchFamily="2" charset="-122"/>
          <a:cs typeface="楷体_GB231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10800000">
            <a:off x="1" y="0"/>
            <a:ext cx="251222" cy="4292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>
            <a:off x="1" y="3789364"/>
            <a:ext cx="251222" cy="30686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90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7339"/>
            <a:ext cx="82296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5836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29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Verdana" panose="020B0604030504040204" pitchFamily="34" charset="0"/>
                <a:ea typeface="宋体" panose="02010600030101010101" pitchFamily="2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867B6436-974B-4CC6-B6F2-5B7B15F4C9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1341438"/>
            <a:ext cx="821888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4" name="Line 11"/>
          <p:cNvSpPr>
            <a:spLocks noChangeShapeType="1"/>
          </p:cNvSpPr>
          <p:nvPr/>
        </p:nvSpPr>
        <p:spPr bwMode="auto">
          <a:xfrm>
            <a:off x="251223" y="6597650"/>
            <a:ext cx="889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5" name="Picture 13" descr="StandX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73" y="44451"/>
            <a:ext cx="72032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71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+mn-ea"/>
          <a:cs typeface="楷体_GB231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宋体" pitchFamily="2" charset="-122"/>
          <a:cs typeface="楷体_GB231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宋体" pitchFamily="2" charset="-122"/>
          <a:cs typeface="楷体_GB231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10800000">
            <a:off x="1" y="0"/>
            <a:ext cx="251222" cy="42926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>
            <a:off x="1" y="3789364"/>
            <a:ext cx="251222" cy="30686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68573" tIns="34286" rIns="68573" bIns="34286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b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990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7339"/>
            <a:ext cx="82296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5836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+mn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29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750" b="0">
                <a:latin typeface="Verdana" panose="020B0604030504040204" pitchFamily="34" charset="0"/>
                <a:ea typeface="宋体" panose="02010600030101010101" pitchFamily="2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867B6436-974B-4CC6-B6F2-5B7B15F4C9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1341438"/>
            <a:ext cx="821888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4" name="Line 11"/>
          <p:cNvSpPr>
            <a:spLocks noChangeShapeType="1"/>
          </p:cNvSpPr>
          <p:nvPr/>
        </p:nvSpPr>
        <p:spPr bwMode="auto">
          <a:xfrm>
            <a:off x="251223" y="6597650"/>
            <a:ext cx="889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 b="1" smtClean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5" name="Picture 13" descr="StandX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73" y="44451"/>
            <a:ext cx="72032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25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+mn-ea"/>
          <a:cs typeface="楷体_GB231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宋体" pitchFamily="2" charset="-122"/>
          <a:cs typeface="楷体_GB231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1800">
          <a:solidFill>
            <a:schemeClr val="tx1"/>
          </a:solidFill>
          <a:latin typeface="+mn-lt"/>
          <a:ea typeface="宋体" pitchFamily="2" charset="-122"/>
          <a:cs typeface="楷体_GB231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  <a:cs typeface="楷体_GB231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70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3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75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Chapter 2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066800"/>
          </a:xfrm>
        </p:spPr>
        <p:txBody>
          <a:bodyPr/>
          <a:lstStyle/>
          <a:p>
            <a:pPr eaLnBrk="1" hangingPunct="1"/>
            <a:r>
              <a:rPr lang="en-AU" altLang="en-US" smtClean="0"/>
              <a:t>Instructions: Language of the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07950" y="1196975"/>
            <a:ext cx="8270875" cy="5111750"/>
          </a:xfrm>
        </p:spPr>
        <p:txBody>
          <a:bodyPr/>
          <a:lstStyle/>
          <a:p>
            <a:r>
              <a:rPr lang="en-US" altLang="en-US" sz="2400" dirty="0" smtClean="0"/>
              <a:t>x0: the constant value 0</a:t>
            </a:r>
          </a:p>
          <a:p>
            <a:r>
              <a:rPr lang="en-US" altLang="en-US" sz="2400" dirty="0" smtClean="0"/>
              <a:t>x1: return address</a:t>
            </a:r>
          </a:p>
          <a:p>
            <a:r>
              <a:rPr lang="en-US" altLang="en-US" sz="2400" dirty="0" smtClean="0"/>
              <a:t>x2: stack pointer</a:t>
            </a:r>
          </a:p>
          <a:p>
            <a:r>
              <a:rPr lang="en-US" altLang="en-US" sz="2400" dirty="0" smtClean="0"/>
              <a:t>x3: global pointer</a:t>
            </a:r>
          </a:p>
          <a:p>
            <a:r>
              <a:rPr lang="en-US" altLang="en-US" sz="2400" dirty="0" smtClean="0"/>
              <a:t>x4: thread pointer</a:t>
            </a:r>
          </a:p>
          <a:p>
            <a:r>
              <a:rPr lang="en-US" altLang="en-US" sz="2400" dirty="0" smtClean="0"/>
              <a:t>x5 – x7, x28 – x31: temporaries</a:t>
            </a:r>
          </a:p>
          <a:p>
            <a:r>
              <a:rPr lang="en-US" altLang="en-US" sz="2400" dirty="0" smtClean="0"/>
              <a:t>x8: frame pointer</a:t>
            </a:r>
          </a:p>
          <a:p>
            <a:r>
              <a:rPr lang="en-US" altLang="en-US" sz="2400" dirty="0" smtClean="0"/>
              <a:t>x9, x18 – x27: saved registers</a:t>
            </a:r>
          </a:p>
          <a:p>
            <a:r>
              <a:rPr lang="en-US" altLang="en-US" sz="2400" dirty="0" smtClean="0"/>
              <a:t>x10 – x11: function arguments/results</a:t>
            </a:r>
          </a:p>
          <a:p>
            <a:r>
              <a:rPr lang="en-US" altLang="en-US" sz="2400" dirty="0" smtClean="0"/>
              <a:t>x12 – x17: function arguments</a:t>
            </a:r>
          </a:p>
        </p:txBody>
      </p:sp>
      <p:pic>
        <p:nvPicPr>
          <p:cNvPr id="3072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44450"/>
            <a:ext cx="4397375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379" y="3573463"/>
            <a:ext cx="34131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3"/>
          <p:cNvSpPr txBox="1">
            <a:spLocks noChangeArrowheads="1"/>
          </p:cNvSpPr>
          <p:nvPr/>
        </p:nvSpPr>
        <p:spPr bwMode="auto">
          <a:xfrm>
            <a:off x="1547813" y="5805488"/>
            <a:ext cx="3529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右边资料来自于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《RISC-V</a:t>
            </a: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手册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》【RISC-V-Reader-Chinese-v2p1.pdf】</a:t>
            </a: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P28</a:t>
            </a:r>
            <a:endParaRPr lang="zh-CN" altLang="en-US" sz="14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220CA9FA-BDE1-4BE6-80B7-268F9D0FBA0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en-US" sz="1400" smtClean="0"/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>
          <a:xfrm>
            <a:off x="550665" y="1505940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Dynamic Linking</a:t>
            </a:r>
            <a:endParaRPr lang="en-AU" altLang="en-US" sz="3200" dirty="0" smtClean="0"/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348880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Only link/load library procedure when it is called</a:t>
            </a:r>
          </a:p>
          <a:p>
            <a:pPr lvl="1" eaLnBrk="1" hangingPunct="1"/>
            <a:r>
              <a:rPr lang="en-US" altLang="en-US" dirty="0" smtClean="0"/>
              <a:t>Requires procedure code to be </a:t>
            </a:r>
            <a:r>
              <a:rPr lang="en-US" altLang="en-US" dirty="0" err="1" smtClean="0"/>
              <a:t>relocatable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Avoids image bloat caused by static linking of all referenced libraries</a:t>
            </a:r>
          </a:p>
          <a:p>
            <a:pPr lvl="1" eaLnBrk="1" hangingPunct="1"/>
            <a:r>
              <a:rPr lang="en-US" altLang="en-US" dirty="0" smtClean="0"/>
              <a:t>Automatically picks up new library versions</a:t>
            </a:r>
            <a:endParaRPr lang="en-AU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4851" y="601444"/>
            <a:ext cx="82597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 dirty="0"/>
              <a:t>2.12.5 Dynamically Linked Libraries</a:t>
            </a:r>
            <a:endParaRPr lang="en-AU" altLang="en-US" sz="3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95488"/>
            <a:ext cx="60452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A0B88AFA-61E6-4DB5-B260-24E38D88EF7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AU" altLang="en-US" sz="1400" smtClean="0"/>
          </a:p>
        </p:txBody>
      </p:sp>
      <p:sp>
        <p:nvSpPr>
          <p:cNvPr id="162820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41" y="609809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2.12.6  </a:t>
            </a:r>
            <a:r>
              <a:rPr lang="en-US" altLang="en-US" sz="4000" dirty="0"/>
              <a:t>Starting a Java Program</a:t>
            </a:r>
            <a:endParaRPr lang="en-AU" altLang="en-US" sz="4000" dirty="0" smtClean="0"/>
          </a:p>
        </p:txBody>
      </p:sp>
      <p:sp>
        <p:nvSpPr>
          <p:cNvPr id="162821" name="AutoShape 4"/>
          <p:cNvSpPr>
            <a:spLocks/>
          </p:cNvSpPr>
          <p:nvPr/>
        </p:nvSpPr>
        <p:spPr bwMode="auto">
          <a:xfrm>
            <a:off x="6003925" y="1844675"/>
            <a:ext cx="1939925" cy="906463"/>
          </a:xfrm>
          <a:prstGeom prst="borderCallout1">
            <a:avLst>
              <a:gd name="adj1" fmla="val 12611"/>
              <a:gd name="adj2" fmla="val -3926"/>
              <a:gd name="adj3" fmla="val 138005"/>
              <a:gd name="adj4" fmla="val -50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Simple portable instruction set for the JVM</a:t>
            </a:r>
            <a:endParaRPr lang="en-AU" altLang="en-US" sz="1800"/>
          </a:p>
        </p:txBody>
      </p:sp>
      <p:sp>
        <p:nvSpPr>
          <p:cNvPr id="162822" name="AutoShape 5"/>
          <p:cNvSpPr>
            <a:spLocks/>
          </p:cNvSpPr>
          <p:nvPr/>
        </p:nvSpPr>
        <p:spPr bwMode="auto">
          <a:xfrm>
            <a:off x="7156450" y="4149725"/>
            <a:ext cx="1584325" cy="647700"/>
          </a:xfrm>
          <a:prstGeom prst="borderCallout1">
            <a:avLst>
              <a:gd name="adj1" fmla="val 17648"/>
              <a:gd name="adj2" fmla="val -4810"/>
              <a:gd name="adj3" fmla="val -23528"/>
              <a:gd name="adj4" fmla="val -59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Interprets bytecodes</a:t>
            </a:r>
            <a:endParaRPr lang="en-AU" altLang="en-US" sz="1800"/>
          </a:p>
        </p:txBody>
      </p:sp>
      <p:sp>
        <p:nvSpPr>
          <p:cNvPr id="162823" name="AutoShape 6"/>
          <p:cNvSpPr>
            <a:spLocks/>
          </p:cNvSpPr>
          <p:nvPr/>
        </p:nvSpPr>
        <p:spPr bwMode="auto">
          <a:xfrm>
            <a:off x="179388" y="4005263"/>
            <a:ext cx="1704975" cy="1728787"/>
          </a:xfrm>
          <a:prstGeom prst="borderCallout1">
            <a:avLst>
              <a:gd name="adj1" fmla="val 6611"/>
              <a:gd name="adj2" fmla="val 104468"/>
              <a:gd name="adj3" fmla="val -2019"/>
              <a:gd name="adj4" fmla="val 1278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Compiles bytecodes of “hot” methods into native code for host machine</a:t>
            </a:r>
            <a:endParaRPr lang="en-AU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2771800" y="530120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Java program </a:t>
            </a:r>
            <a:r>
              <a:rPr lang="en-US" altLang="zh-CN" dirty="0"/>
              <a:t>VS Compiled C program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the factor of 10 slowdown(</a:t>
            </a:r>
            <a:r>
              <a:rPr lang="zh-CN" altLang="en-US" dirty="0"/>
              <a:t>慢</a:t>
            </a:r>
            <a:r>
              <a:rPr lang="en-US" altLang="zh-CN" dirty="0"/>
              <a:t>10</a:t>
            </a:r>
            <a:r>
              <a:rPr lang="zh-CN" altLang="en-US" dirty="0"/>
              <a:t>倍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1450" y="6053167"/>
            <a:ext cx="831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Java Virtual </a:t>
            </a:r>
            <a:r>
              <a:rPr lang="en-US" altLang="zh-CN" b="1" dirty="0" smtClean="0"/>
              <a:t>Machine </a:t>
            </a:r>
            <a:r>
              <a:rPr lang="zh-CN" altLang="en-US" b="1" dirty="0" smtClean="0"/>
              <a:t>是一种解释执行程序，类似于</a:t>
            </a:r>
            <a:r>
              <a:rPr lang="en-US" altLang="zh-CN" b="1" dirty="0" smtClean="0"/>
              <a:t>basic</a:t>
            </a:r>
            <a:r>
              <a:rPr lang="zh-CN" altLang="en-US" b="1" dirty="0" smtClean="0"/>
              <a:t>程序的解释执行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1EB20BF-332D-478E-A647-AE7F5FE4C87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en-US" sz="1400" smtClean="0"/>
          </a:p>
        </p:txBody>
      </p:sp>
      <p:sp>
        <p:nvSpPr>
          <p:cNvPr id="164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50471"/>
            <a:ext cx="8597776" cy="758249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2.13 A C Sort Example to Put it All Together</a:t>
            </a:r>
            <a:endParaRPr lang="en-AU" altLang="en-US" sz="3200" dirty="0" smtClean="0"/>
          </a:p>
        </p:txBody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821612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Illustrates use of assembly instructions for a C bubble sort function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Swap procedure (leaf)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 smtClean="0">
                <a:latin typeface="Lucida Console" panose="020B0609040504020204" pitchFamily="49" charset="0"/>
              </a:rPr>
              <a:t>	void swap(long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dirty="0" smtClean="0">
                <a:latin typeface="Lucida Console" panose="020B0609040504020204" pitchFamily="49" charset="0"/>
              </a:rPr>
              <a:t>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dirty="0" smtClean="0">
                <a:latin typeface="Lucida Console" panose="020B0609040504020204" pitchFamily="49" charset="0"/>
              </a:rPr>
              <a:t> v[],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	     long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dirty="0" smtClean="0">
                <a:latin typeface="Lucida Console" panose="020B0609040504020204" pitchFamily="49" charset="0"/>
              </a:rPr>
              <a:t>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dirty="0" smtClean="0">
                <a:latin typeface="Lucida Console" panose="020B0609040504020204" pitchFamily="49" charset="0"/>
              </a:rPr>
              <a:t> k)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{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long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dirty="0" smtClean="0">
                <a:latin typeface="Lucida Console" panose="020B0609040504020204" pitchFamily="49" charset="0"/>
              </a:rPr>
              <a:t>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dirty="0" smtClean="0">
                <a:latin typeface="Lucida Console" panose="020B0609040504020204" pitchFamily="49" charset="0"/>
              </a:rPr>
              <a:t> temp;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temp = v[k];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v[k] = v[k+1];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v[k+1] = temp;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v in x10, k in x11, temp in x5</a:t>
            </a:r>
          </a:p>
        </p:txBody>
      </p:sp>
      <p:sp>
        <p:nvSpPr>
          <p:cNvPr id="164869" name="Text Box 4"/>
          <p:cNvSpPr txBox="1">
            <a:spLocks noChangeArrowheads="1"/>
          </p:cNvSpPr>
          <p:nvPr/>
        </p:nvSpPr>
        <p:spPr bwMode="auto">
          <a:xfrm rot="5400000">
            <a:off x="6569869" y="2207419"/>
            <a:ext cx="4781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§2.13 A C Sort Example to Put It All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70875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swap: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slli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x6,x11,3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x6 = k * 8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add  x6,x10,x6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x6 = v + (k * 8)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x5,0(x6)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x5 (temp) = v[k]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x7,8(x6)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x7 = v[k + 1]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x7,0(x6)    // v[k] =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x7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x5,8(x6)    // v[k+1] =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x5 (temp)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jalr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x0,0(x1)    // return to calling routine</a:t>
            </a:r>
          </a:p>
        </p:txBody>
      </p:sp>
      <p:sp>
        <p:nvSpPr>
          <p:cNvPr id="1669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5C5D93D-761E-4A4D-BBF9-434EBE1D819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en-US" sz="1400" smtClean="0"/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en-AU" altLang="en-US" sz="3600" dirty="0" smtClean="0"/>
              <a:t>2.13.1 The Procedure Swap</a:t>
            </a:r>
          </a:p>
        </p:txBody>
      </p:sp>
      <p:sp>
        <p:nvSpPr>
          <p:cNvPr id="2" name="矩形 1"/>
          <p:cNvSpPr/>
          <p:nvPr/>
        </p:nvSpPr>
        <p:spPr>
          <a:xfrm>
            <a:off x="3059832" y="3861048"/>
            <a:ext cx="4572000" cy="233602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void swap(long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v[],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	     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k)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{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temp;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temp = v[k];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v[k] = v[k+1];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v[k+1] = temp;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v in x10, k in x11, temp in x5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80728"/>
            <a:ext cx="8676456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swap: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slli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t1, a1,3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t1 = k * 8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add  t1,a0,t1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t1 = v+(k*8)=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addr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of v[k]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>
                <a:latin typeface="Lucida Console" panose="020B0609040504020204" pitchFamily="49" charset="0"/>
              </a:rPr>
              <a:t> 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t0,0(t1)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t0 (temp) = v[k]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t2,8(t1)    //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t2 = v[k + 1]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t2,0(t1)    // v[k] =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t2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  t0,8(t1)    // v[k+1] = </a:t>
            </a:r>
            <a:r>
              <a:rPr lang="en-AU" altLang="en-US" sz="2000" dirty="0" err="1" smtClean="0">
                <a:latin typeface="Lucida Console" panose="020B0609040504020204" pitchFamily="49" charset="0"/>
              </a:rPr>
              <a:t>reg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 t0 (temp)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altLang="zh-CN" sz="2000" dirty="0" err="1" smtClean="0">
                <a:latin typeface="Lucida Console" panose="020B0609040504020204" pitchFamily="49" charset="0"/>
              </a:rPr>
              <a:t>jr</a:t>
            </a:r>
            <a:r>
              <a:rPr lang="en-US" altLang="zh-CN" sz="2000" dirty="0" smtClean="0">
                <a:latin typeface="Lucida Console" panose="020B0609040504020204" pitchFamily="49" charset="0"/>
              </a:rPr>
              <a:t>   </a:t>
            </a:r>
            <a:r>
              <a:rPr lang="en-US" altLang="zh-CN" sz="2000" dirty="0" err="1" smtClean="0">
                <a:latin typeface="Lucida Console" panose="020B0609040504020204" pitchFamily="49" charset="0"/>
              </a:rPr>
              <a:t>ra</a:t>
            </a:r>
            <a:r>
              <a:rPr lang="en-US" altLang="zh-CN" sz="2000" dirty="0" smtClean="0">
                <a:latin typeface="Lucida Console" panose="020B0609040504020204" pitchFamily="49" charset="0"/>
              </a:rPr>
              <a:t>      //ret </a:t>
            </a:r>
            <a:r>
              <a:rPr lang="en-AU" altLang="en-US" sz="2000" dirty="0" smtClean="0">
                <a:latin typeface="Lucida Console" panose="020B0609040504020204" pitchFamily="49" charset="0"/>
              </a:rPr>
              <a:t>// return to calling routine</a:t>
            </a:r>
          </a:p>
        </p:txBody>
      </p:sp>
      <p:sp>
        <p:nvSpPr>
          <p:cNvPr id="1669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C5D93D-761E-4A4D-BBF9-434EBE1D819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en-US" sz="1400" dirty="0" smtClean="0"/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The Procedure Swap</a:t>
            </a:r>
          </a:p>
        </p:txBody>
      </p:sp>
      <p:sp>
        <p:nvSpPr>
          <p:cNvPr id="5" name="矩形 4"/>
          <p:cNvSpPr/>
          <p:nvPr/>
        </p:nvSpPr>
        <p:spPr>
          <a:xfrm>
            <a:off x="3059832" y="3861048"/>
            <a:ext cx="4572000" cy="233602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void swap(long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v[],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	     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k)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{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long </a:t>
            </a:r>
            <a:r>
              <a:rPr lang="en-US" altLang="en-US" dirty="0" err="1">
                <a:latin typeface="Lucida Console" panose="020B0609040504020204" pitchFamily="49" charset="0"/>
              </a:rPr>
              <a:t>long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int</a:t>
            </a:r>
            <a:r>
              <a:rPr lang="en-US" altLang="en-US" dirty="0">
                <a:latin typeface="Lucida Console" panose="020B0609040504020204" pitchFamily="49" charset="0"/>
              </a:rPr>
              <a:t> temp;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temp = v[k];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v[k] = v[k+1];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  v[k+1] = temp;</a:t>
            </a:r>
            <a:br>
              <a:rPr lang="en-US" altLang="en-US" dirty="0">
                <a:latin typeface="Lucida Console" panose="020B0609040504020204" pitchFamily="49" charset="0"/>
              </a:rPr>
            </a:br>
            <a:r>
              <a:rPr lang="en-US" altLang="en-US" dirty="0">
                <a:latin typeface="Lucida Console" panose="020B060904050402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v in </a:t>
            </a:r>
            <a:r>
              <a:rPr lang="en-US" altLang="en-US" dirty="0" smtClean="0"/>
              <a:t>a0, </a:t>
            </a:r>
            <a:r>
              <a:rPr lang="en-US" altLang="en-US" dirty="0"/>
              <a:t>k in </a:t>
            </a:r>
            <a:r>
              <a:rPr lang="en-US" altLang="en-US" dirty="0" smtClean="0"/>
              <a:t>a1, </a:t>
            </a:r>
            <a:r>
              <a:rPr lang="en-US" altLang="en-US" dirty="0"/>
              <a:t>temp in </a:t>
            </a:r>
            <a:r>
              <a:rPr lang="en-US" altLang="en-US" dirty="0" smtClean="0"/>
              <a:t>t0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14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A5931B-F1C6-4BAF-B4E4-56111710E23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AU" altLang="en-US" sz="1400" dirty="0" smtClean="0"/>
          </a:p>
        </p:txBody>
      </p:sp>
      <p:sp>
        <p:nvSpPr>
          <p:cNvPr id="168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AU" altLang="en-US" sz="4000" dirty="0"/>
              <a:t>2.13.2 </a:t>
            </a:r>
            <a:r>
              <a:rPr lang="en-AU" altLang="en-US" sz="4000" dirty="0" smtClean="0"/>
              <a:t> The </a:t>
            </a:r>
            <a:r>
              <a:rPr lang="en-AU" altLang="en-US" sz="4000" dirty="0"/>
              <a:t>Procedure sort</a:t>
            </a:r>
            <a:endParaRPr lang="en-AU" altLang="en-US" sz="4000" dirty="0" smtClean="0"/>
          </a:p>
        </p:txBody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Non-leaf (calls swap)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void sort (long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v[],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size_t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n)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size_t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, j;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for (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= 0;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&lt; n;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+= 1)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  for (j =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– 1;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       j &gt;= 0 &amp;&amp; v[j] &gt; v[j + 1];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       j -= 1)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    swap(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v,j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  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}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v in x10/</a:t>
            </a:r>
            <a:r>
              <a:rPr lang="en-US" altLang="en-US" sz="2400" dirty="0" smtClean="0">
                <a:solidFill>
                  <a:srgbClr val="0000FF"/>
                </a:solidFill>
              </a:rPr>
              <a:t>a0</a:t>
            </a:r>
            <a:r>
              <a:rPr lang="en-US" altLang="en-US" sz="2400" dirty="0" smtClean="0"/>
              <a:t>,  n in x11/</a:t>
            </a:r>
            <a:r>
              <a:rPr lang="en-US" altLang="en-US" sz="2400" dirty="0" smtClean="0">
                <a:solidFill>
                  <a:srgbClr val="0000FF"/>
                </a:solidFill>
              </a:rPr>
              <a:t>a1</a:t>
            </a:r>
            <a:r>
              <a:rPr lang="en-US" altLang="en-US" sz="2400" dirty="0" smtClean="0"/>
              <a:t>,  </a:t>
            </a:r>
            <a:r>
              <a:rPr lang="en-US" altLang="en-US" sz="2400" dirty="0" err="1" smtClean="0"/>
              <a:t>i</a:t>
            </a:r>
            <a:r>
              <a:rPr lang="en-US" altLang="en-US" sz="2400" dirty="0" smtClean="0"/>
              <a:t> in x19/</a:t>
            </a:r>
            <a:r>
              <a:rPr lang="en-US" altLang="en-US" sz="2400" dirty="0" smtClean="0">
                <a:solidFill>
                  <a:srgbClr val="0000FF"/>
                </a:solidFill>
              </a:rPr>
              <a:t>s3</a:t>
            </a:r>
            <a:r>
              <a:rPr lang="en-US" altLang="en-US" sz="2400" dirty="0" smtClean="0"/>
              <a:t>, j in x20/</a:t>
            </a:r>
            <a:r>
              <a:rPr lang="en-US" altLang="en-US" sz="2400" dirty="0" smtClean="0">
                <a:solidFill>
                  <a:srgbClr val="0000FF"/>
                </a:solidFill>
              </a:rPr>
              <a:t>s4</a:t>
            </a:r>
            <a:endParaRPr lang="en-AU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71463" y="333375"/>
            <a:ext cx="7416800" cy="64087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 Procedure </a:t>
            </a:r>
            <a:r>
              <a:rPr lang="en-US" altLang="zh-CN" b="1" i="1" dirty="0" smtClean="0">
                <a:solidFill>
                  <a:srgbClr val="FF0000"/>
                </a:solidFill>
              </a:rPr>
              <a:t>sort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 smtClean="0"/>
              <a:t> </a:t>
            </a:r>
            <a:r>
              <a:rPr lang="en-US" altLang="zh-CN" dirty="0" smtClean="0"/>
              <a:t>C code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sort (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  v[  ] ,   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  n 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{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       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,  j ;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        for (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=  0 ;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&lt;  n ;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+ =  1 ) {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               for ( j  = 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-  1 ; j  &gt;=  0  &amp;&amp;  v[j]  &gt;  v[j+1] ; j- =   1 )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                        swap ( v ,  j ) ;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        }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    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=0: inner loop do nothing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=1: j=0, V[0]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V[1]</a:t>
            </a:r>
            <a:r>
              <a:rPr lang="zh-CN" altLang="en-US" sz="2000" dirty="0" smtClean="0"/>
              <a:t>小的上移</a:t>
            </a:r>
            <a:endParaRPr lang="en-US" altLang="zh-CN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=2: j=1</a:t>
            </a:r>
            <a:r>
              <a:rPr lang="zh-CN" altLang="en-US" sz="2000" dirty="0" smtClean="0"/>
              <a:t>开始</a:t>
            </a:r>
            <a:r>
              <a:rPr lang="en-US" altLang="zh-CN" sz="2000" dirty="0" smtClean="0"/>
              <a:t>, V[1]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V[2]</a:t>
            </a:r>
            <a:r>
              <a:rPr lang="zh-CN" altLang="en-US" sz="2000" dirty="0" smtClean="0"/>
              <a:t>小的上移，</a:t>
            </a:r>
            <a:r>
              <a:rPr lang="en-US" altLang="zh-CN" sz="2000" dirty="0" smtClean="0"/>
              <a:t> V[0]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V[1]</a:t>
            </a:r>
            <a:r>
              <a:rPr lang="zh-CN" altLang="en-US" sz="2000" dirty="0" smtClean="0"/>
              <a:t>小的上移</a:t>
            </a:r>
            <a:endParaRPr lang="en-US" altLang="zh-CN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=3: j=2</a:t>
            </a:r>
            <a:r>
              <a:rPr lang="zh-CN" altLang="en-US" sz="2000" dirty="0" smtClean="0"/>
              <a:t>开始</a:t>
            </a:r>
            <a:r>
              <a:rPr lang="en-US" altLang="zh-CN" sz="2000" dirty="0" smtClean="0"/>
              <a:t>, V[2]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V[3]</a:t>
            </a:r>
            <a:r>
              <a:rPr lang="zh-CN" altLang="en-US" sz="2000" dirty="0" smtClean="0"/>
              <a:t>小的上移，</a:t>
            </a:r>
            <a:r>
              <a:rPr lang="en-US" altLang="zh-CN" sz="2000" dirty="0" smtClean="0"/>
              <a:t> V[1]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V[2]</a:t>
            </a:r>
            <a:r>
              <a:rPr lang="zh-CN" altLang="en-US" sz="2000" dirty="0" smtClean="0"/>
              <a:t>小的上移，</a:t>
            </a:r>
            <a:r>
              <a:rPr lang="en-US" altLang="zh-CN" sz="2000" dirty="0" smtClean="0"/>
              <a:t> V[0]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V[1]</a:t>
            </a:r>
            <a:r>
              <a:rPr lang="zh-CN" altLang="en-US" sz="2000" dirty="0" smtClean="0"/>
              <a:t>小的上移</a:t>
            </a:r>
            <a:endParaRPr lang="en-US" altLang="zh-CN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/>
              <a:t>……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=9: j=8</a:t>
            </a:r>
            <a:r>
              <a:rPr lang="zh-CN" altLang="en-US" sz="2000" dirty="0" smtClean="0"/>
              <a:t>开始</a:t>
            </a:r>
            <a:r>
              <a:rPr lang="en-US" altLang="zh-CN" sz="2000" dirty="0" smtClean="0"/>
              <a:t>, V[8]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V[9]</a:t>
            </a:r>
            <a:r>
              <a:rPr lang="zh-CN" altLang="en-US" sz="2000" dirty="0" smtClean="0"/>
              <a:t>小的上移，</a:t>
            </a:r>
            <a:r>
              <a:rPr lang="en-US" altLang="zh-CN" sz="2000" dirty="0" smtClean="0"/>
              <a:t> V[7]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V[8]</a:t>
            </a:r>
            <a:r>
              <a:rPr lang="zh-CN" altLang="en-US" sz="2000" dirty="0" smtClean="0"/>
              <a:t>小的上移</a:t>
            </a:r>
            <a:r>
              <a:rPr lang="en-US" altLang="zh-CN" sz="2000" dirty="0" smtClean="0"/>
              <a:t>…… V[0]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V[1]</a:t>
            </a:r>
            <a:r>
              <a:rPr lang="zh-CN" altLang="en-US" sz="2000" dirty="0" smtClean="0"/>
              <a:t>小的上移</a:t>
            </a:r>
            <a:endParaRPr lang="en-US" altLang="zh-CN" sz="2000" dirty="0" smtClean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 smtClean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 smtClean="0"/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6877050" y="836613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zh-CN" altLang="zh-CN" sz="1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70028" name="Group 44"/>
          <p:cNvGraphicFramePr>
            <a:graphicFrameLocks noGrp="1"/>
          </p:cNvGraphicFramePr>
          <p:nvPr/>
        </p:nvGraphicFramePr>
        <p:xfrm>
          <a:off x="7812088" y="836613"/>
          <a:ext cx="1103312" cy="2808288"/>
        </p:xfrm>
        <a:graphic>
          <a:graphicData uri="http://schemas.openxmlformats.org/drawingml/2006/table">
            <a:tbl>
              <a:tblPr/>
              <a:tblGrid>
                <a:gridCol w="1103312"/>
              </a:tblGrid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16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 pitchFamily="34" charset="-122"/>
                          <a:cs typeface="Arial Unicode MS" pitchFamily="34" charset="-122"/>
                        </a:rPr>
                        <a:t>……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V[n-1]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63" name="AutoShape 45"/>
          <p:cNvSpPr>
            <a:spLocks noChangeArrowheads="1"/>
          </p:cNvSpPr>
          <p:nvPr/>
        </p:nvSpPr>
        <p:spPr bwMode="auto">
          <a:xfrm>
            <a:off x="7596188" y="1125538"/>
            <a:ext cx="215900" cy="574675"/>
          </a:xfrm>
          <a:prstGeom prst="curvedRightArrow">
            <a:avLst>
              <a:gd name="adj1" fmla="val 43155"/>
              <a:gd name="adj2" fmla="val 126976"/>
              <a:gd name="adj3" fmla="val 40681"/>
            </a:avLst>
          </a:prstGeom>
          <a:solidFill>
            <a:srgbClr val="FF0000"/>
          </a:solidFill>
          <a:ln w="9525" cap="rnd">
            <a:solidFill>
              <a:srgbClr val="007A77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1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8564" name="AutoShape 46"/>
          <p:cNvSpPr>
            <a:spLocks noChangeArrowheads="1"/>
          </p:cNvSpPr>
          <p:nvPr/>
        </p:nvSpPr>
        <p:spPr bwMode="auto">
          <a:xfrm flipH="1" flipV="1">
            <a:off x="8893175" y="981075"/>
            <a:ext cx="215900" cy="574675"/>
          </a:xfrm>
          <a:prstGeom prst="curvedRightArrow">
            <a:avLst>
              <a:gd name="adj1" fmla="val 43155"/>
              <a:gd name="adj2" fmla="val 126976"/>
              <a:gd name="adj3" fmla="val 40681"/>
            </a:avLst>
          </a:prstGeom>
          <a:solidFill>
            <a:srgbClr val="FF0000"/>
          </a:solidFill>
          <a:ln w="9525" cap="rnd">
            <a:solidFill>
              <a:srgbClr val="007A77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1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8565" name="Text Box 47"/>
          <p:cNvSpPr txBox="1">
            <a:spLocks noChangeArrowheads="1"/>
          </p:cNvSpPr>
          <p:nvPr/>
        </p:nvSpPr>
        <p:spPr bwMode="auto">
          <a:xfrm>
            <a:off x="6300788" y="836613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If V[0]&gt; V[1]</a:t>
            </a:r>
          </a:p>
        </p:txBody>
      </p:sp>
      <p:graphicFrame>
        <p:nvGraphicFramePr>
          <p:cNvPr id="9" name="Group 44"/>
          <p:cNvGraphicFramePr>
            <a:graphicFrameLocks noGrp="1"/>
          </p:cNvGraphicFramePr>
          <p:nvPr/>
        </p:nvGraphicFramePr>
        <p:xfrm>
          <a:off x="8002588" y="3781425"/>
          <a:ext cx="720725" cy="2822577"/>
        </p:xfrm>
        <a:graphic>
          <a:graphicData uri="http://schemas.openxmlformats.org/drawingml/2006/table">
            <a:tbl>
              <a:tblPr/>
              <a:tblGrid>
                <a:gridCol w="720725"/>
              </a:tblGrid>
              <a:tr h="288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V[0]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V[1]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V[2]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V[3]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V[4]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V[5]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V[6]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V[7]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V[8]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V[9]</a:t>
                      </a:r>
                    </a:p>
                  </a:txBody>
                  <a:tcPr marL="91522" marR="91522" marT="45729" marB="45729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0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476672"/>
            <a:ext cx="7416824" cy="61653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Procedure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sort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 smtClean="0"/>
              <a:t> </a:t>
            </a:r>
            <a:r>
              <a:rPr lang="en-US" altLang="zh-CN" sz="2000" dirty="0" smtClean="0"/>
              <a:t>C code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 sort (long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long</a:t>
            </a:r>
            <a:r>
              <a:rPr lang="en-US" altLang="zh-CN" sz="1800" dirty="0">
                <a:latin typeface="Times New Roman" panose="02020603050405020304" pitchFamily="18" charset="0"/>
              </a:rPr>
              <a:t>    v[  ] ,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size_t</a:t>
            </a:r>
            <a:r>
              <a:rPr lang="en-US" altLang="zh-CN" sz="1800" dirty="0">
                <a:latin typeface="Times New Roman" panose="02020603050405020304" pitchFamily="18" charset="0"/>
              </a:rPr>
              <a:t>    n 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size_t</a:t>
            </a:r>
            <a:r>
              <a:rPr lang="en-US" altLang="zh-CN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,  j 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for (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 =  0 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 &lt;  n 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+ =  1 )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for ( j  =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 -  1 ; j  &gt;=  0  &amp;&amp;  v[j]  &gt;  v[j+1] ; j -=  1 )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        swap ( v ,  j ) 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}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Register allocation</a:t>
            </a:r>
            <a:r>
              <a:rPr lang="en-US" altLang="zh-CN" sz="2000" dirty="0" smtClean="0"/>
              <a:t> for </a:t>
            </a:r>
            <a:r>
              <a:rPr lang="en-US" altLang="zh-CN" sz="2000" i="1" dirty="0" smtClean="0"/>
              <a:t>sort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i="1" dirty="0" smtClean="0">
                <a:solidFill>
                  <a:srgbClr val="0000FF"/>
                </a:solidFill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v -- x10/a0 --&gt; x21/s5      n -- x11/a1 --&gt; x22/s6    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---- x19/s3      j ---- x20/s4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Passing parameters</a:t>
            </a:r>
            <a:r>
              <a:rPr lang="en-US" altLang="zh-CN" sz="2000" dirty="0" smtClean="0"/>
              <a:t> in </a:t>
            </a:r>
            <a:r>
              <a:rPr lang="en-US" altLang="zh-CN" sz="2000" i="1" dirty="0" smtClean="0"/>
              <a:t>sort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Preserving registers</a:t>
            </a:r>
            <a:r>
              <a:rPr lang="en-US" altLang="zh-CN" sz="2000" dirty="0" smtClean="0"/>
              <a:t> in </a:t>
            </a:r>
            <a:r>
              <a:rPr lang="en-US" altLang="zh-CN" sz="2000" i="1" dirty="0" smtClean="0"/>
              <a:t>sort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x1 ,  x19, x20, x21, x22</a:t>
            </a:r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7164288" y="1484784"/>
            <a:ext cx="9715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CC00"/>
              </a:buClr>
              <a:buSzTx/>
              <a:buFontTx/>
              <a:buNone/>
            </a:pPr>
            <a:endParaRPr lang="zh-CN" altLang="en-US" sz="105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39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66571"/>
              </p:ext>
            </p:extLst>
          </p:nvPr>
        </p:nvGraphicFramePr>
        <p:xfrm>
          <a:off x="7595294" y="2132484"/>
          <a:ext cx="827485" cy="2106217"/>
        </p:xfrm>
        <a:graphic>
          <a:graphicData uri="http://schemas.openxmlformats.org/drawingml/2006/table">
            <a:tbl>
              <a:tblPr/>
              <a:tblGrid>
                <a:gridCol w="827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74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楷体_GB2312" pitchFamily="49" charset="-122"/>
                        </a:rPr>
                        <a:t>V[0]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楷体_GB2312" pitchFamily="49" charset="-122"/>
                        </a:rPr>
                        <a:t>V[1]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74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楷体_GB2312" pitchFamily="49" charset="-122"/>
                        </a:rPr>
                        <a:t>V[2]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12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楷体_GB2312" pitchFamily="49" charset="-122"/>
                        </a:rPr>
                        <a:t>V[n-1]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61810" name="AutoShape 18"/>
          <p:cNvSpPr>
            <a:spLocks noChangeArrowheads="1"/>
          </p:cNvSpPr>
          <p:nvPr/>
        </p:nvSpPr>
        <p:spPr bwMode="auto">
          <a:xfrm>
            <a:off x="7433369" y="2294409"/>
            <a:ext cx="161925" cy="431006"/>
          </a:xfrm>
          <a:prstGeom prst="curvedRightArrow">
            <a:avLst>
              <a:gd name="adj1" fmla="val 43155"/>
              <a:gd name="adj2" fmla="val 126976"/>
              <a:gd name="adj3" fmla="val 40681"/>
            </a:avLst>
          </a:prstGeom>
          <a:solidFill>
            <a:srgbClr val="FF0000"/>
          </a:solidFill>
          <a:ln w="9525" cap="rnd">
            <a:solidFill>
              <a:srgbClr val="007A77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buClr>
                <a:srgbClr val="CCCC66"/>
              </a:buClr>
              <a:buSzPct val="85000"/>
              <a:buFont typeface="Wingdings" panose="05000000000000000000" pitchFamily="2" charset="2"/>
              <a:buNone/>
            </a:pPr>
            <a:endParaRPr lang="zh-CN" altLang="en-US" sz="1500" b="1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1811" name="AutoShape 19"/>
          <p:cNvSpPr>
            <a:spLocks noChangeArrowheads="1"/>
          </p:cNvSpPr>
          <p:nvPr/>
        </p:nvSpPr>
        <p:spPr bwMode="auto">
          <a:xfrm flipH="1" flipV="1">
            <a:off x="8459688" y="2240831"/>
            <a:ext cx="161925" cy="431006"/>
          </a:xfrm>
          <a:prstGeom prst="curvedRightArrow">
            <a:avLst>
              <a:gd name="adj1" fmla="val 43155"/>
              <a:gd name="adj2" fmla="val 126976"/>
              <a:gd name="adj3" fmla="val 40681"/>
            </a:avLst>
          </a:prstGeom>
          <a:solidFill>
            <a:srgbClr val="FF0000"/>
          </a:solidFill>
          <a:ln w="9525" cap="rnd">
            <a:solidFill>
              <a:srgbClr val="007A77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buClr>
                <a:srgbClr val="CCCC66"/>
              </a:buClr>
              <a:buSzPct val="85000"/>
              <a:buFont typeface="Wingdings" panose="05000000000000000000" pitchFamily="2" charset="2"/>
              <a:buNone/>
            </a:pPr>
            <a:endParaRPr lang="zh-CN" altLang="en-US" sz="1500" b="1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1812" name="Text Box 20"/>
          <p:cNvSpPr txBox="1">
            <a:spLocks noChangeArrowheads="1"/>
          </p:cNvSpPr>
          <p:nvPr/>
        </p:nvSpPr>
        <p:spPr bwMode="auto">
          <a:xfrm>
            <a:off x="6407050" y="2025327"/>
            <a:ext cx="11882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CC00"/>
              </a:buClr>
              <a:buSzTx/>
              <a:buFontTx/>
              <a:buNone/>
            </a:pP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 Unicode MS" panose="020B0604020202020204" pitchFamily="34" charset="-122"/>
              </a:rPr>
              <a:t>If V[0]&gt; V[1]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95482" y="6525344"/>
            <a:ext cx="2133600" cy="457200"/>
          </a:xfrm>
        </p:spPr>
        <p:txBody>
          <a:bodyPr/>
          <a:lstStyle/>
          <a:p>
            <a:pPr>
              <a:defRPr/>
            </a:pPr>
            <a:fld id="{2A362C39-4C5F-4F64-A098-2BAAC2C33CC1}" type="slidenum">
              <a:rPr lang="en-US" altLang="zh-CN" sz="1200" smtClean="0">
                <a:solidFill>
                  <a:srgbClr val="000000"/>
                </a:solidFill>
              </a:rPr>
              <a:pPr>
                <a:defRPr/>
              </a:pPr>
              <a:t>107</a:t>
            </a:fld>
            <a:endParaRPr lang="en-US" altLang="zh-CN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4923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324544" y="1038151"/>
            <a:ext cx="7632848" cy="5472608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zh-CN" altLang="en-US" sz="1600" dirty="0" smtClean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Code for the procedure </a:t>
            </a:r>
            <a:r>
              <a:rPr lang="en-US" altLang="zh-CN" sz="2400" i="1" dirty="0">
                <a:solidFill>
                  <a:srgbClr val="FF0000"/>
                </a:solidFill>
              </a:rPr>
              <a:t>sort</a:t>
            </a:r>
          </a:p>
          <a:p>
            <a:pPr lvl="2">
              <a:lnSpc>
                <a:spcPct val="9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Saving registers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sort: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addi</a:t>
            </a:r>
            <a:r>
              <a:rPr lang="en-US" altLang="zh-CN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,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, -40         // make room on stack for 5 registers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sd</a:t>
            </a:r>
            <a:r>
              <a:rPr lang="en-US" altLang="zh-CN" sz="1800" dirty="0">
                <a:latin typeface="Times New Roman" panose="02020603050405020304" pitchFamily="18" charset="0"/>
              </a:rPr>
              <a:t>       x1, 32(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)          // save return address on stack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sd</a:t>
            </a:r>
            <a:r>
              <a:rPr lang="en-US" altLang="zh-CN" sz="1800" dirty="0">
                <a:latin typeface="Times New Roman" panose="02020603050405020304" pitchFamily="18" charset="0"/>
              </a:rPr>
              <a:t>       x22, 24(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)        // save x22 on stack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sd</a:t>
            </a:r>
            <a:r>
              <a:rPr lang="en-US" altLang="zh-CN" sz="1800" dirty="0">
                <a:latin typeface="Times New Roman" panose="02020603050405020304" pitchFamily="18" charset="0"/>
              </a:rPr>
              <a:t>       x21, 16(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)        // save x21 on stack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sd</a:t>
            </a:r>
            <a:r>
              <a:rPr lang="en-US" altLang="zh-CN" sz="1800" dirty="0">
                <a:latin typeface="Times New Roman" panose="02020603050405020304" pitchFamily="18" charset="0"/>
              </a:rPr>
              <a:t>       x20,  8(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)         // save x20 on stack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sd</a:t>
            </a:r>
            <a:r>
              <a:rPr lang="en-US" altLang="zh-CN" sz="1800" dirty="0">
                <a:latin typeface="Times New Roman" panose="02020603050405020304" pitchFamily="18" charset="0"/>
              </a:rPr>
              <a:t>       x19,  0(</a:t>
            </a:r>
            <a:r>
              <a:rPr lang="en-US" altLang="zh-CN" sz="1800" dirty="0" err="1">
                <a:latin typeface="Times New Roman" panose="02020603050405020304" pitchFamily="18" charset="0"/>
              </a:rPr>
              <a:t>sp</a:t>
            </a:r>
            <a:r>
              <a:rPr lang="en-US" altLang="zh-CN" sz="1800" dirty="0">
                <a:latin typeface="Times New Roman" panose="02020603050405020304" pitchFamily="18" charset="0"/>
              </a:rPr>
              <a:t>)         // save x19 on stack </a:t>
            </a:r>
          </a:p>
          <a:p>
            <a:pPr lvl="2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Procedure body{Outer loop   {Inner loop}   }</a:t>
            </a:r>
          </a:p>
          <a:p>
            <a:pPr lvl="2">
              <a:lnSpc>
                <a:spcPct val="9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Restoring registers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exit1:    </a:t>
            </a:r>
            <a:r>
              <a:rPr lang="en-US" altLang="zh-CN" dirty="0" err="1">
                <a:latin typeface="Times New Roman" panose="02020603050405020304" pitchFamily="18" charset="0"/>
              </a:rPr>
              <a:t>ld</a:t>
            </a:r>
            <a:r>
              <a:rPr lang="en-US" altLang="zh-CN" dirty="0">
                <a:latin typeface="Times New Roman" panose="02020603050405020304" pitchFamily="18" charset="0"/>
              </a:rPr>
              <a:t>     x19,  0(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)              // restore x19 from stack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ld</a:t>
            </a:r>
            <a:r>
              <a:rPr lang="en-US" altLang="zh-CN" dirty="0">
                <a:latin typeface="Times New Roman" panose="02020603050405020304" pitchFamily="18" charset="0"/>
              </a:rPr>
              <a:t>      x20,  8(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)             // restore x20 from stack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ld</a:t>
            </a:r>
            <a:r>
              <a:rPr lang="en-US" altLang="zh-CN" dirty="0">
                <a:latin typeface="Times New Roman" panose="02020603050405020304" pitchFamily="18" charset="0"/>
              </a:rPr>
              <a:t>      x21,  16(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)           // restore x21 from stack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ld</a:t>
            </a:r>
            <a:r>
              <a:rPr lang="en-US" altLang="zh-CN" dirty="0">
                <a:latin typeface="Times New Roman" panose="02020603050405020304" pitchFamily="18" charset="0"/>
              </a:rPr>
              <a:t>      x22, 24(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)            // restore x22 from stack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ld</a:t>
            </a:r>
            <a:r>
              <a:rPr lang="en-US" altLang="zh-CN" dirty="0">
                <a:latin typeface="Times New Roman" panose="02020603050405020304" pitchFamily="18" charset="0"/>
              </a:rPr>
              <a:t>      x1, 32(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)              // restore return address from stack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addi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</a:rPr>
              <a:t>sp</a:t>
            </a:r>
            <a:r>
              <a:rPr lang="en-US" altLang="zh-CN" dirty="0">
                <a:latin typeface="Times New Roman" panose="02020603050405020304" pitchFamily="18" charset="0"/>
              </a:rPr>
              <a:t>, 40               // restore stack pointer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Procedure return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 err="1">
                <a:latin typeface="Times New Roman" panose="02020603050405020304" pitchFamily="18" charset="0"/>
              </a:rPr>
              <a:t>jalr</a:t>
            </a:r>
            <a:r>
              <a:rPr lang="en-US" altLang="zh-CN" dirty="0">
                <a:latin typeface="Times New Roman" panose="02020603050405020304" pitchFamily="18" charset="0"/>
              </a:rPr>
              <a:t>    x0,   0(x1)             // return to calling routine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009204" y="6525344"/>
            <a:ext cx="2133600" cy="457200"/>
          </a:xfrm>
        </p:spPr>
        <p:txBody>
          <a:bodyPr/>
          <a:lstStyle/>
          <a:p>
            <a:pPr>
              <a:defRPr/>
            </a:pPr>
            <a:fld id="{2A362C39-4C5F-4F64-A098-2BAAC2C33CC1}" type="slidenum">
              <a:rPr lang="en-US" altLang="zh-CN" sz="1400" smtClean="0">
                <a:solidFill>
                  <a:srgbClr val="000000"/>
                </a:solidFill>
              </a:rPr>
              <a:pPr>
                <a:defRPr/>
              </a:pPr>
              <a:t>108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7245"/>
            <a:ext cx="3924640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5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08520" y="620688"/>
            <a:ext cx="8316416" cy="5832648"/>
          </a:xfrm>
        </p:spPr>
        <p:txBody>
          <a:bodyPr/>
          <a:lstStyle/>
          <a:p>
            <a:pPr lvl="2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Code for Procedure body</a:t>
            </a:r>
          </a:p>
          <a:p>
            <a:pPr lvl="3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Move parameters</a:t>
            </a:r>
          </a:p>
          <a:p>
            <a:pPr marL="1028700" lvl="3" indent="0">
              <a:lnSpc>
                <a:spcPct val="90000"/>
              </a:lnSpc>
              <a:buNone/>
            </a:pPr>
            <a:r>
              <a:rPr lang="en-US" altLang="zh-CN" sz="2000" dirty="0"/>
              <a:t> mv   x21, x10       </a:t>
            </a:r>
            <a:r>
              <a:rPr lang="en-US" altLang="zh-CN" sz="2000" dirty="0" smtClean="0"/>
              <a:t>//  </a:t>
            </a:r>
            <a:r>
              <a:rPr lang="en-US" altLang="zh-CN" sz="2000" dirty="0"/>
              <a:t>copy parameter </a:t>
            </a:r>
            <a:r>
              <a:rPr lang="en-US" altLang="zh-CN" sz="2000" dirty="0" smtClean="0"/>
              <a:t>x10/a0 </a:t>
            </a:r>
            <a:r>
              <a:rPr lang="en-US" altLang="zh-CN" sz="2000" dirty="0"/>
              <a:t>into x21</a:t>
            </a:r>
          </a:p>
          <a:p>
            <a:pPr marL="1028700" lvl="3" indent="0">
              <a:lnSpc>
                <a:spcPct val="90000"/>
              </a:lnSpc>
              <a:buNone/>
            </a:pPr>
            <a:r>
              <a:rPr lang="en-US" altLang="zh-CN" sz="2000" dirty="0"/>
              <a:t> mv  x22, x11       </a:t>
            </a:r>
            <a:r>
              <a:rPr lang="en-US" altLang="zh-CN" sz="2000" dirty="0" smtClean="0"/>
              <a:t> //  </a:t>
            </a:r>
            <a:r>
              <a:rPr lang="en-US" altLang="zh-CN" sz="2000" dirty="0"/>
              <a:t>copy parameter </a:t>
            </a:r>
            <a:r>
              <a:rPr lang="en-US" altLang="zh-CN" sz="2000" dirty="0" smtClean="0"/>
              <a:t>x11/a1 </a:t>
            </a:r>
            <a:r>
              <a:rPr lang="en-US" altLang="zh-CN" sz="2000" dirty="0"/>
              <a:t>into x22</a:t>
            </a:r>
          </a:p>
          <a:p>
            <a:pPr marL="1028700" lvl="3" indent="0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Outer loop—first for loop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>
                <a:solidFill>
                  <a:srgbClr val="FF0000"/>
                </a:solidFill>
              </a:rPr>
              <a:t> for ( 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  =  0 ; 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  &lt;  n ; 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 + =  1 ) </a:t>
            </a:r>
            <a:r>
              <a:rPr lang="en-US" altLang="zh-CN" sz="2000" dirty="0" smtClean="0">
                <a:solidFill>
                  <a:srgbClr val="FF0000"/>
                </a:solidFill>
              </a:rPr>
              <a:t>{</a:t>
            </a:r>
          </a:p>
          <a:p>
            <a:pPr marL="685800" lvl="2" indent="0">
              <a:lnSpc>
                <a:spcPct val="90000"/>
              </a:lnSpc>
              <a:buNone/>
            </a:pPr>
            <a:endParaRPr lang="en-US" altLang="zh-CN" sz="2000" dirty="0">
              <a:solidFill>
                <a:srgbClr val="FF0000"/>
              </a:solidFill>
            </a:endParaRP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li  </a:t>
            </a:r>
            <a:r>
              <a:rPr lang="en-US" altLang="zh-CN" sz="2000" dirty="0">
                <a:latin typeface="Times New Roman" panose="02020603050405020304" pitchFamily="18" charset="0"/>
              </a:rPr>
              <a:t>x19, 0                //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= 0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for1tst: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bge</a:t>
            </a:r>
            <a:r>
              <a:rPr lang="en-US" altLang="zh-CN" sz="2000" dirty="0">
                <a:latin typeface="Times New Roman" panose="02020603050405020304" pitchFamily="18" charset="0"/>
              </a:rPr>
              <a:t>   x19, x22, exit1        // go to exit1 if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&gt;= n</a:t>
            </a: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………………</a:t>
            </a: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body of first for loop is second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</a:rPr>
              <a:t>loop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………………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exit2: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addi</a:t>
            </a:r>
            <a:r>
              <a:rPr lang="en-US" altLang="zh-CN" sz="2000" dirty="0">
                <a:latin typeface="Times New Roman" panose="02020603050405020304" pitchFamily="18" charset="0"/>
              </a:rPr>
              <a:t>  x19, x19, 1           #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+ 1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   j     for1tst                   #   jump to test of outer loop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exit1: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002338" y="6525344"/>
            <a:ext cx="2133600" cy="457200"/>
          </a:xfrm>
        </p:spPr>
        <p:txBody>
          <a:bodyPr/>
          <a:lstStyle/>
          <a:p>
            <a:pPr>
              <a:defRPr/>
            </a:pPr>
            <a:fld id="{2A362C39-4C5F-4F64-A098-2BAAC2C33CC1}" type="slidenum">
              <a:rPr lang="en-US" altLang="zh-CN" sz="1400" smtClean="0">
                <a:solidFill>
                  <a:srgbClr val="000000"/>
                </a:solidFill>
              </a:rPr>
              <a:pPr>
                <a:defRPr/>
              </a:pPr>
              <a:t>109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7864" y="144000"/>
            <a:ext cx="54006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v -- x10/a0 --&gt; x21/s5      n -- x11/a1 --&gt; x22/s6    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---- x19/s3      j ----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x20/s4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0592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</p:spPr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RISC-V register conventions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ph idx="1"/>
          </p:nvPr>
        </p:nvGraphicFramePr>
        <p:xfrm>
          <a:off x="539750" y="1628775"/>
          <a:ext cx="8496300" cy="4537076"/>
        </p:xfrm>
        <a:graphic>
          <a:graphicData uri="http://schemas.openxmlformats.org/drawingml/2006/table">
            <a:tbl>
              <a:tblPr/>
              <a:tblGrid>
                <a:gridCol w="1306384">
                  <a:extLst>
                    <a:ext uri="{9D8B030D-6E8A-4147-A177-3AD203B41FA5}"/>
                  </a:extLst>
                </a:gridCol>
                <a:gridCol w="1235942">
                  <a:extLst>
                    <a:ext uri="{9D8B030D-6E8A-4147-A177-3AD203B41FA5}"/>
                  </a:extLst>
                </a:gridCol>
                <a:gridCol w="4428259">
                  <a:extLst>
                    <a:ext uri="{9D8B030D-6E8A-4147-A177-3AD203B41FA5}"/>
                  </a:extLst>
                </a:gridCol>
                <a:gridCol w="1525715">
                  <a:extLst>
                    <a:ext uri="{9D8B030D-6E8A-4147-A177-3AD203B41FA5}"/>
                  </a:extLst>
                </a:gridCol>
              </a:tblGrid>
              <a:tr h="761106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Name</a:t>
                      </a:r>
                    </a:p>
                  </a:txBody>
                  <a:tcPr marL="68575" marR="68575"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Register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name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Usage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Preserved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On call?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x0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0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The constant value 0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n.a.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x1(ra)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1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Return address(link register)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x2(sp)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2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Stack pointer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x3(gp)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3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Global pointer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x4(tp)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4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Thread pointer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x5-x7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5-7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Temporaries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no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x8-x9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8-9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Saved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x10-x17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10-17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Arguments/results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no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x18-x27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18-27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Saved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yes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7597"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x28-x31</a:t>
                      </a:r>
                    </a:p>
                  </a:txBody>
                  <a:tcPr marL="67495" marR="67495" marT="35109" marB="351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28-31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Temporaries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buClr>
                          <a:schemeClr val="tx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buClr>
                          <a:schemeClr val="accent1"/>
                        </a:buClr>
                        <a:buSzPct val="6500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buClr>
                          <a:schemeClr val="bg2"/>
                        </a:buClr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buClr>
                          <a:schemeClr val="tx2"/>
                        </a:buClr>
                        <a:buSzPct val="8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楷体_GB2312" pitchFamily="49" charset="-122"/>
                          <a:cs typeface="Arial Unicode MS" panose="020B0604020202020204" pitchFamily="34" charset="-122"/>
                        </a:rPr>
                        <a:t>no</a:t>
                      </a:r>
                    </a:p>
                  </a:txBody>
                  <a:tcPr marL="68575" marR="68575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08912" cy="5400600"/>
          </a:xfrm>
        </p:spPr>
        <p:txBody>
          <a:bodyPr/>
          <a:lstStyle/>
          <a:p>
            <a:pPr lvl="3">
              <a:lnSpc>
                <a:spcPct val="9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Inner loop--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</a:rPr>
              <a:t>second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</a:rPr>
              <a:t>loop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</a:rPr>
              <a:t>is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body</a:t>
            </a:r>
            <a:r>
              <a:rPr lang="en-US" altLang="zh-CN" sz="2000" b="1" dirty="0">
                <a:latin typeface="Times New Roman" panose="02020603050405020304" pitchFamily="18" charset="0"/>
              </a:rPr>
              <a:t> of first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zh-CN" sz="2000" b="1" dirty="0">
                <a:latin typeface="Times New Roman" panose="02020603050405020304" pitchFamily="18" charset="0"/>
              </a:rPr>
              <a:t> loop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Times New Roman" panose="02020603050405020304" pitchFamily="18" charset="0"/>
              </a:rPr>
              <a:t>          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 ( j  = 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-  1 ; j  &gt;=  0  &amp;&amp;  v[j]  &gt;  v[j+1] ; j- =   1 ){</a:t>
            </a: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addi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x20, x19, -1        	//  j =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- 1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for2tst: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blt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x20, x0, exit2             // go to exit2 if  j &lt; 0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slli</a:t>
            </a:r>
            <a:r>
              <a:rPr lang="en-US" altLang="zh-CN" sz="2000" dirty="0">
                <a:latin typeface="Times New Roman" panose="02020603050405020304" pitchFamily="18" charset="0"/>
              </a:rPr>
              <a:t>    x5, x20, 3                 // x5 = j * 8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     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 add    </a:t>
            </a:r>
            <a:r>
              <a:rPr lang="en-US" altLang="zh-CN" sz="2000" dirty="0">
                <a:latin typeface="Times New Roman" panose="02020603050405020304" pitchFamily="18" charset="0"/>
              </a:rPr>
              <a:t>x5, x21, x5        	//  x5 = the address of v[j]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ld</a:t>
            </a:r>
            <a:r>
              <a:rPr lang="en-US" altLang="zh-CN" sz="2000" dirty="0">
                <a:latin typeface="Times New Roman" panose="02020603050405020304" pitchFamily="18" charset="0"/>
              </a:rPr>
              <a:t>    x6, 0(x5)            	//  x6 = v[j]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ld</a:t>
            </a:r>
            <a:r>
              <a:rPr lang="en-US" altLang="zh-CN" sz="2000" dirty="0">
                <a:latin typeface="Times New Roman" panose="02020603050405020304" pitchFamily="18" charset="0"/>
              </a:rPr>
              <a:t>    x7,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</a:rPr>
              <a:t>(x5)            	//  x7 = v[j + 1]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ble</a:t>
            </a:r>
            <a:r>
              <a:rPr lang="en-US" altLang="zh-CN" sz="2000" dirty="0">
                <a:latin typeface="Times New Roman" panose="02020603050405020304" pitchFamily="18" charset="0"/>
              </a:rPr>
              <a:t>   x6, x7, exit2  	//  go to exit2 if v[j] &lt;= v[j+1]   //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		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………………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body of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second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zh-CN" sz="2000" b="1" dirty="0">
                <a:latin typeface="Times New Roman" panose="02020603050405020304" pitchFamily="18" charset="0"/>
              </a:rPr>
              <a:t> loop 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	   </a:t>
            </a:r>
            <a:r>
              <a:rPr lang="en-US" altLang="zh-CN" sz="2000" b="1" dirty="0">
                <a:latin typeface="Times New Roman" panose="02020603050405020304" pitchFamily="18" charset="0"/>
              </a:rPr>
              <a:t>………………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	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addi</a:t>
            </a:r>
            <a:r>
              <a:rPr lang="en-US" altLang="zh-CN" sz="2000" dirty="0">
                <a:latin typeface="Times New Roman" panose="02020603050405020304" pitchFamily="18" charset="0"/>
              </a:rPr>
              <a:t>  x20, x20, -1                 //    j = j - 1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j       for2tst                           //  jump to test of inner loop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exit2: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987480" y="6525344"/>
            <a:ext cx="2133600" cy="457200"/>
          </a:xfrm>
        </p:spPr>
        <p:txBody>
          <a:bodyPr/>
          <a:lstStyle/>
          <a:p>
            <a:pPr>
              <a:defRPr/>
            </a:pPr>
            <a:fld id="{2A362C39-4C5F-4F64-A098-2BAAC2C33CC1}" type="slidenum">
              <a:rPr lang="en-US" altLang="zh-CN" sz="1400" smtClean="0">
                <a:solidFill>
                  <a:srgbClr val="000000"/>
                </a:solidFill>
              </a:rPr>
              <a:pPr>
                <a:defRPr/>
              </a:pPr>
              <a:t>110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9384" y="260648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v -- x10/a0 --&gt; x21/s5      n -- x11/a1 --&gt; x22/s6    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---- x19/s3      j ---- x20/s4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1649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584" y="764704"/>
            <a:ext cx="7488832" cy="5544616"/>
          </a:xfrm>
        </p:spPr>
        <p:txBody>
          <a:bodyPr/>
          <a:lstStyle/>
          <a:p>
            <a:pPr lvl="2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body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second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loop: 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swap ( v ,  j ) ;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Pass parameters and call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mv</a:t>
            </a:r>
            <a:r>
              <a:rPr lang="en-US" altLang="zh-CN" sz="2000" dirty="0">
                <a:latin typeface="Times New Roman" panose="02020603050405020304" pitchFamily="18" charset="0"/>
              </a:rPr>
              <a:t>  x10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x21           //  first swap parameter v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mv</a:t>
            </a:r>
            <a:r>
              <a:rPr lang="en-US" altLang="zh-CN" sz="2000" dirty="0">
                <a:latin typeface="Times New Roman" panose="02020603050405020304" pitchFamily="18" charset="0"/>
              </a:rPr>
              <a:t>  x11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x20           //  second swap parameter j  </a:t>
            </a:r>
          </a:p>
          <a:p>
            <a:pPr lvl="3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Call function swap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jal</a:t>
            </a:r>
            <a:r>
              <a:rPr lang="en-US" altLang="zh-CN" sz="2000" dirty="0">
                <a:latin typeface="Times New Roman" panose="02020603050405020304" pitchFamily="18" charset="0"/>
              </a:rPr>
              <a:t>   x1, swap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/>
              <a:t>Notice:</a:t>
            </a:r>
            <a:br>
              <a:rPr lang="en-US" altLang="zh-CN" sz="2000" dirty="0"/>
            </a:br>
            <a:r>
              <a:rPr lang="en-US" altLang="zh-CN" sz="2000" dirty="0"/>
              <a:t>1.Why are x10 and x11 saved?</a:t>
            </a:r>
            <a:br>
              <a:rPr lang="en-US" altLang="zh-CN" sz="2000" dirty="0"/>
            </a:br>
            <a:r>
              <a:rPr lang="en-US" altLang="zh-CN" sz="2000" dirty="0"/>
              <a:t>	x10 is the base of the array v. x10 will be used repeatedly and might be(actually not here) changed by the procedure swap.</a:t>
            </a:r>
            <a:br>
              <a:rPr lang="en-US" altLang="zh-CN" sz="2000" dirty="0"/>
            </a:br>
            <a:r>
              <a:rPr lang="en-US" altLang="zh-CN" sz="2000" dirty="0"/>
              <a:t>	x11 is the size of the array v. x11 will be used repeatedly and changed before the procedure swap is called.</a:t>
            </a:r>
            <a:br>
              <a:rPr lang="en-US" altLang="zh-CN" sz="2000" dirty="0"/>
            </a:br>
            <a:r>
              <a:rPr lang="en-US" altLang="zh-CN" sz="2000" dirty="0"/>
              <a:t>2.Why are they not pushed to stack?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Register variable is faster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010400" y="6525344"/>
            <a:ext cx="2133600" cy="457200"/>
          </a:xfrm>
        </p:spPr>
        <p:txBody>
          <a:bodyPr/>
          <a:lstStyle/>
          <a:p>
            <a:pPr>
              <a:defRPr/>
            </a:pPr>
            <a:fld id="{2A362C39-4C5F-4F64-A098-2BAAC2C33CC1}" type="slidenum">
              <a:rPr lang="en-US" altLang="zh-CN" sz="1400" smtClean="0">
                <a:solidFill>
                  <a:srgbClr val="000000"/>
                </a:solidFill>
              </a:rPr>
              <a:pPr>
                <a:defRPr/>
              </a:pPr>
              <a:t>111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74222" y="188640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v -- x10/a0 --&gt; x21/s5      n -- x11/a1 --&gt; x22/s6    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---- x19/s3      j ---- x20/s4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3594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6879321" cy="17281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916832"/>
            <a:ext cx="8178875" cy="4941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16632"/>
            <a:ext cx="5621882" cy="22048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95936" y="1772816"/>
            <a:ext cx="554461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v -- x10/a0 --&gt; x21/s5      n -- x11/a1 --&gt; x22/s6    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 ---- x19/s3      j ---- x20/s4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7987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488832" cy="28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434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5DFE1A-B3D4-4ECD-BE18-7D6D6CAA0C4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AU" altLang="en-US" sz="1400" dirty="0" smtClean="0"/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Effect of Compiler Optimization</a:t>
            </a:r>
            <a:endParaRPr lang="en-AU" altLang="en-US" sz="400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24744"/>
            <a:ext cx="8627134" cy="30963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528" y="4221088"/>
            <a:ext cx="82809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en-US" sz="2000" dirty="0"/>
              <a:t>Performance = 1/Execution Time</a:t>
            </a:r>
            <a:endParaRPr lang="en-US" altLang="en-US" sz="2000" dirty="0" smtClean="0">
              <a:latin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en-US" sz="2000" dirty="0" smtClean="0">
                <a:latin typeface="Tahoma" panose="020B0604030504040204" pitchFamily="34" charset="0"/>
              </a:rPr>
              <a:t>Compiled </a:t>
            </a:r>
            <a:r>
              <a:rPr lang="en-US" altLang="en-US" sz="2000" dirty="0">
                <a:latin typeface="Tahoma" panose="020B0604030504040204" pitchFamily="34" charset="0"/>
              </a:rPr>
              <a:t>with </a:t>
            </a:r>
            <a:r>
              <a:rPr lang="en-US" altLang="en-US" sz="2000" dirty="0" err="1">
                <a:latin typeface="Tahoma" panose="020B0604030504040204" pitchFamily="34" charset="0"/>
              </a:rPr>
              <a:t>gcc</a:t>
            </a:r>
            <a:r>
              <a:rPr lang="en-US" altLang="en-US" sz="2000" dirty="0">
                <a:latin typeface="Tahoma" panose="020B0604030504040204" pitchFamily="34" charset="0"/>
              </a:rPr>
              <a:t> for Pentium 4 under </a:t>
            </a:r>
            <a:r>
              <a:rPr lang="en-US" altLang="en-US" sz="2000" dirty="0" smtClean="0">
                <a:latin typeface="Tahoma" panose="020B0604030504040204" pitchFamily="34" charset="0"/>
              </a:rPr>
              <a:t>Linux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en-US" sz="2000" dirty="0" smtClean="0">
                <a:latin typeface="Tahoma" panose="020B0604030504040204" pitchFamily="34" charset="0"/>
              </a:rPr>
              <a:t>O1, O2, O3 are </a:t>
            </a:r>
            <a:r>
              <a:rPr lang="en-US" altLang="en-US" sz="2000" dirty="0" err="1" smtClean="0">
                <a:latin typeface="Tahoma" panose="020B0604030504040204" pitchFamily="34" charset="0"/>
              </a:rPr>
              <a:t>gcc</a:t>
            </a:r>
            <a:r>
              <a:rPr lang="en-US" altLang="en-US" sz="2000" dirty="0" smtClean="0">
                <a:latin typeface="Tahoma" panose="020B0604030504040204" pitchFamily="34" charset="0"/>
              </a:rPr>
              <a:t> compile options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en-US" sz="2000" dirty="0" smtClean="0">
                <a:latin typeface="Tahoma" panose="020B0604030504040204" pitchFamily="34" charset="0"/>
              </a:rPr>
              <a:t>Procedure </a:t>
            </a:r>
            <a:r>
              <a:rPr lang="en-US" altLang="en-US" sz="2000" dirty="0" err="1" smtClean="0">
                <a:latin typeface="Tahoma" panose="020B0604030504040204" pitchFamily="34" charset="0"/>
              </a:rPr>
              <a:t>inlining</a:t>
            </a:r>
            <a:r>
              <a:rPr lang="zh-CN" altLang="en-US" sz="2000" dirty="0" smtClean="0">
                <a:latin typeface="Tahoma" panose="020B0604030504040204" pitchFamily="34" charset="0"/>
              </a:rPr>
              <a:t>（</a:t>
            </a:r>
            <a:r>
              <a:rPr lang="en-US" altLang="en-US" dirty="0">
                <a:latin typeface="Tahoma" panose="020B0604030504040204" pitchFamily="34" charset="0"/>
              </a:rPr>
              <a:t> </a:t>
            </a:r>
            <a:r>
              <a:rPr lang="en-US" altLang="en-US" dirty="0" err="1" smtClean="0">
                <a:latin typeface="Tahoma" panose="020B0604030504040204" pitchFamily="34" charset="0"/>
              </a:rPr>
              <a:t>inlining</a:t>
            </a:r>
            <a:r>
              <a:rPr lang="zh-CN" altLang="en-US" dirty="0" smtClean="0">
                <a:latin typeface="Tahoma" panose="020B0604030504040204" pitchFamily="34" charset="0"/>
              </a:rPr>
              <a:t>：</a:t>
            </a:r>
            <a:r>
              <a:rPr lang="zh-CN" altLang="en-US" dirty="0" smtClean="0"/>
              <a:t>代码</a:t>
            </a:r>
            <a:r>
              <a:rPr lang="zh-CN" altLang="en-US" dirty="0"/>
              <a:t>嵌入</a:t>
            </a:r>
            <a:r>
              <a:rPr lang="zh-CN" altLang="en-US" sz="2000" dirty="0" smtClean="0">
                <a:latin typeface="Tahoma" panose="020B0604030504040204" pitchFamily="34" charset="0"/>
              </a:rPr>
              <a:t>）</a:t>
            </a:r>
            <a:r>
              <a:rPr lang="en-US" altLang="en-US" sz="2000" dirty="0" smtClean="0">
                <a:latin typeface="Tahoma" panose="020B0604030504040204" pitchFamily="34" charset="0"/>
              </a:rPr>
              <a:t>: Instead </a:t>
            </a:r>
            <a:r>
              <a:rPr lang="en-US" altLang="en-US" sz="2000" dirty="0">
                <a:latin typeface="Tahoma" panose="020B0604030504040204" pitchFamily="34" charset="0"/>
              </a:rPr>
              <a:t>of passing arguments </a:t>
            </a:r>
            <a:r>
              <a:rPr lang="en-US" altLang="en-US" sz="2000" dirty="0" smtClean="0">
                <a:latin typeface="Tahoma" panose="020B0604030504040204" pitchFamily="34" charset="0"/>
              </a:rPr>
              <a:t>and </a:t>
            </a:r>
            <a:r>
              <a:rPr lang="en-US" altLang="en-US" sz="2000" dirty="0">
                <a:latin typeface="Tahoma" panose="020B0604030504040204" pitchFamily="34" charset="0"/>
              </a:rPr>
              <a:t>invoking the code with a </a:t>
            </a:r>
            <a:r>
              <a:rPr lang="en-US" altLang="en-US" sz="2000" dirty="0" err="1">
                <a:latin typeface="Tahoma" panose="020B0604030504040204" pitchFamily="34" charset="0"/>
              </a:rPr>
              <a:t>jal</a:t>
            </a:r>
            <a:r>
              <a:rPr lang="en-US" altLang="en-US" sz="2000" dirty="0">
                <a:latin typeface="Tahoma" panose="020B0604030504040204" pitchFamily="34" charset="0"/>
              </a:rPr>
              <a:t> instruction, the compiler would copy the code from the swap procedure into caller</a:t>
            </a:r>
            <a:r>
              <a:rPr lang="en-US" altLang="en-US" sz="2000" dirty="0" smtClean="0">
                <a:latin typeface="Tahoma" panose="020B060403050404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en-US" sz="2000" dirty="0" smtClean="0">
                <a:latin typeface="Tahoma" panose="020B0604030504040204" pitchFamily="34" charset="0"/>
              </a:rPr>
              <a:t>A method of compile optimization.</a:t>
            </a:r>
          </a:p>
          <a:p>
            <a:endParaRPr lang="en-AU" altLang="en-US" dirty="0">
              <a:latin typeface="Tahom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91880" y="2924944"/>
            <a:ext cx="5040560" cy="369332"/>
          </a:xfrm>
          <a:prstGeom prst="rect">
            <a:avLst/>
          </a:prstGeom>
          <a:solidFill>
            <a:srgbClr val="66FF66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2.37=158615/66990      65690=44993*1.46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 bwMode="auto">
          <a:xfrm>
            <a:off x="8028384" y="1772816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516216" y="2060848"/>
            <a:ext cx="792088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56176" y="4221088"/>
            <a:ext cx="278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上图红圈：</a:t>
            </a:r>
            <a:r>
              <a:rPr lang="en-US" altLang="zh-CN" dirty="0" smtClean="0">
                <a:solidFill>
                  <a:srgbClr val="FF0000"/>
                </a:solidFill>
              </a:rPr>
              <a:t>CPI</a:t>
            </a:r>
            <a:r>
              <a:rPr lang="zh-CN" altLang="en-US" dirty="0" smtClean="0">
                <a:solidFill>
                  <a:srgbClr val="FF0000"/>
                </a:solidFill>
              </a:rPr>
              <a:t>最小不是性能最好；指令总数最小</a:t>
            </a:r>
            <a:r>
              <a:rPr lang="zh-CN" altLang="en-US" dirty="0">
                <a:solidFill>
                  <a:srgbClr val="FF0000"/>
                </a:solidFill>
              </a:rPr>
              <a:t>不是性能最好；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D5DFE1A-B3D4-4ECD-BE18-7D6D6CAA0C4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en-US" sz="1400" smtClean="0"/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Effect of Compiler Optimization</a:t>
            </a:r>
            <a:endParaRPr lang="en-AU" altLang="en-US" sz="4000" dirty="0" smtClean="0"/>
          </a:p>
        </p:txBody>
      </p:sp>
      <p:graphicFrame>
        <p:nvGraphicFramePr>
          <p:cNvPr id="177156" name="Object 3"/>
          <p:cNvGraphicFramePr>
            <a:graphicFrameLocks noChangeAspect="1"/>
          </p:cNvGraphicFramePr>
          <p:nvPr/>
        </p:nvGraphicFramePr>
        <p:xfrm>
          <a:off x="400050" y="1774825"/>
          <a:ext cx="38290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58" name="Chart" r:id="rId4" imgW="3828963" imgH="2333625" progId="MSGraph.Chart.8">
                  <p:embed followColorScheme="full"/>
                </p:oleObj>
              </mc:Choice>
              <mc:Fallback>
                <p:oleObj name="Chart" r:id="rId4" imgW="3828963" imgH="233362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774825"/>
                        <a:ext cx="382905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7" name="Object 4"/>
          <p:cNvGraphicFramePr>
            <a:graphicFrameLocks noChangeAspect="1"/>
          </p:cNvGraphicFramePr>
          <p:nvPr/>
        </p:nvGraphicFramePr>
        <p:xfrm>
          <a:off x="400050" y="4044950"/>
          <a:ext cx="377190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59" name="Chart" r:id="rId6" imgW="3771987" imgH="2333625" progId="MSGraph.Chart.8">
                  <p:embed followColorScheme="full"/>
                </p:oleObj>
              </mc:Choice>
              <mc:Fallback>
                <p:oleObj name="Chart" r:id="rId6" imgW="3771987" imgH="233362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044950"/>
                        <a:ext cx="377190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8" name="Object 5"/>
          <p:cNvGraphicFramePr>
            <a:graphicFrameLocks noChangeAspect="1"/>
          </p:cNvGraphicFramePr>
          <p:nvPr/>
        </p:nvGraphicFramePr>
        <p:xfrm>
          <a:off x="4284663" y="1773238"/>
          <a:ext cx="377190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60" name="Chart" r:id="rId8" imgW="3771987" imgH="2333625" progId="MSGraph.Chart.8">
                  <p:embed followColorScheme="full"/>
                </p:oleObj>
              </mc:Choice>
              <mc:Fallback>
                <p:oleObj name="Chart" r:id="rId8" imgW="3771987" imgH="233362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773238"/>
                        <a:ext cx="377190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9" name="Object 6"/>
          <p:cNvGraphicFramePr>
            <a:graphicFrameLocks noChangeAspect="1"/>
          </p:cNvGraphicFramePr>
          <p:nvPr/>
        </p:nvGraphicFramePr>
        <p:xfrm>
          <a:off x="4427538" y="4048125"/>
          <a:ext cx="38290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61" name="Chart" r:id="rId10" imgW="3828963" imgH="2333625" progId="MSGraph.Chart.8">
                  <p:embed followColorScheme="full"/>
                </p:oleObj>
              </mc:Choice>
              <mc:Fallback>
                <p:oleObj name="Chart" r:id="rId10" imgW="3828963" imgH="233362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048125"/>
                        <a:ext cx="382905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0" name="Text Box 7"/>
          <p:cNvSpPr txBox="1">
            <a:spLocks noChangeArrowheads="1"/>
          </p:cNvSpPr>
          <p:nvPr/>
        </p:nvSpPr>
        <p:spPr bwMode="auto">
          <a:xfrm>
            <a:off x="1908175" y="1268413"/>
            <a:ext cx="473075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Compiled with gcc for Pentium 4 under Linux</a:t>
            </a:r>
            <a:endParaRPr lang="en-AU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8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E8CB6CB-19E3-48C2-9D2D-538DD4F869DD}" type="slidenum">
              <a:rPr lang="en-AU" altLang="en-US" smtClean="0"/>
              <a:pPr>
                <a:defRPr/>
              </a:pPr>
              <a:t>116</a:t>
            </a:fld>
            <a:endParaRPr lang="en-AU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45382" cy="27363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528" y="3140968"/>
            <a:ext cx="86409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en-US" altLang="en-US" sz="2200" dirty="0"/>
              <a:t>Instruction count and CPI are not good performance indicators </a:t>
            </a:r>
            <a:r>
              <a:rPr lang="en-US" altLang="en-US" sz="2200" u="sng" dirty="0"/>
              <a:t>in </a:t>
            </a:r>
            <a:r>
              <a:rPr lang="en-US" altLang="en-US" sz="2200" u="sng" dirty="0" smtClean="0"/>
              <a:t>isolation</a:t>
            </a:r>
            <a:r>
              <a:rPr lang="zh-CN" altLang="en-US" sz="2200" u="sng" dirty="0" smtClean="0"/>
              <a:t>（孤立地）</a:t>
            </a:r>
            <a:endParaRPr lang="en-US" altLang="en-US" sz="2200" u="sng" dirty="0"/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zh-CN" sz="2200" dirty="0"/>
              <a:t>Time (similar to </a:t>
            </a:r>
            <a:r>
              <a:rPr lang="en-US" altLang="en-US" sz="2200" i="1" dirty="0"/>
              <a:t>Instruction count </a:t>
            </a:r>
            <a:r>
              <a:rPr lang="en-US" altLang="en-US" sz="2200" dirty="0"/>
              <a:t>* </a:t>
            </a:r>
            <a:r>
              <a:rPr lang="en-US" altLang="en-US" sz="2200" i="1" dirty="0"/>
              <a:t>CPI</a:t>
            </a:r>
            <a:r>
              <a:rPr lang="en-US" altLang="en-US" sz="2200" dirty="0"/>
              <a:t> </a:t>
            </a:r>
            <a:r>
              <a:rPr lang="en-US" altLang="zh-CN" sz="2200" dirty="0"/>
              <a:t>) is the only accurate measure of program performance. </a:t>
            </a:r>
            <a:endParaRPr lang="en-US" altLang="en-US" sz="2200" dirty="0"/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en-US" altLang="en-US" sz="2200" dirty="0"/>
              <a:t>Compiler optimizations are sensitive to the algorithm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en-US" altLang="en-US" sz="2200" dirty="0"/>
              <a:t>Java/JIT compiled code is significantly faster than JVM interpreted</a:t>
            </a:r>
          </a:p>
          <a:p>
            <a:pPr marL="800100" lvl="1" indent="-342900" eaLnBrk="1" hangingPunct="1">
              <a:buFont typeface="Wingdings" panose="05000000000000000000" pitchFamily="2" charset="2"/>
              <a:buChar char="n"/>
            </a:pPr>
            <a:r>
              <a:rPr lang="en-US" altLang="en-US" sz="2200" dirty="0"/>
              <a:t>Comparable to optimized C in some cases</a:t>
            </a:r>
            <a:endParaRPr lang="en-AU" altLang="en-US" sz="2200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5536" y="602128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网上看到一篇文章说：</a:t>
            </a:r>
            <a:r>
              <a:rPr lang="en-US" altLang="zh-CN" dirty="0" smtClean="0">
                <a:solidFill>
                  <a:srgbClr val="FF0000"/>
                </a:solidFill>
              </a:rPr>
              <a:t>5w</a:t>
            </a:r>
            <a:r>
              <a:rPr lang="zh-CN" altLang="en-US" dirty="0">
                <a:solidFill>
                  <a:srgbClr val="FF0000"/>
                </a:solidFill>
              </a:rPr>
              <a:t>数据量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快速排序的速度是冒泡的</a:t>
            </a:r>
            <a:r>
              <a:rPr lang="en-US" altLang="zh-CN" dirty="0">
                <a:solidFill>
                  <a:srgbClr val="FF0000"/>
                </a:solidFill>
              </a:rPr>
              <a:t>900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2438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B9ACD9C-D426-4FA5-979F-DD058451B99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en-US" sz="1400" smtClean="0"/>
          </a:p>
        </p:txBody>
      </p:sp>
      <p:sp>
        <p:nvSpPr>
          <p:cNvPr id="1792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Effect of Language and Algorithm</a:t>
            </a:r>
            <a:endParaRPr lang="en-AU" altLang="en-US" sz="3600" smtClean="0"/>
          </a:p>
        </p:txBody>
      </p:sp>
      <p:graphicFrame>
        <p:nvGraphicFramePr>
          <p:cNvPr id="179204" name="Object 3"/>
          <p:cNvGraphicFramePr>
            <a:graphicFrameLocks noChangeAspect="1"/>
          </p:cNvGraphicFramePr>
          <p:nvPr/>
        </p:nvGraphicFramePr>
        <p:xfrm>
          <a:off x="1647825" y="1125538"/>
          <a:ext cx="508635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32" name="Chart" r:id="rId4" imgW="5086393" imgH="1942970" progId="MSGraph.Chart.8">
                  <p:embed followColorScheme="full"/>
                </p:oleObj>
              </mc:Choice>
              <mc:Fallback>
                <p:oleObj name="Chart" r:id="rId4" imgW="5086393" imgH="194297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1125538"/>
                        <a:ext cx="5086350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5" name="Object 4"/>
          <p:cNvGraphicFramePr>
            <a:graphicFrameLocks noChangeAspect="1"/>
          </p:cNvGraphicFramePr>
          <p:nvPr/>
        </p:nvGraphicFramePr>
        <p:xfrm>
          <a:off x="1647825" y="2852738"/>
          <a:ext cx="5086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33" name="Chart" r:id="rId6" imgW="5086393" imgH="1942970" progId="MSGraph.Chart.8">
                  <p:embed followColorScheme="full"/>
                </p:oleObj>
              </mc:Choice>
              <mc:Fallback>
                <p:oleObj name="Chart" r:id="rId6" imgW="5086393" imgH="194297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2852738"/>
                        <a:ext cx="50863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6" name="Object 5"/>
          <p:cNvGraphicFramePr>
            <a:graphicFrameLocks noChangeAspect="1"/>
          </p:cNvGraphicFramePr>
          <p:nvPr/>
        </p:nvGraphicFramePr>
        <p:xfrm>
          <a:off x="1619250" y="4652963"/>
          <a:ext cx="5086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34" name="Chart" r:id="rId8" imgW="5086393" imgH="1942970" progId="MSGraph.Chart.8">
                  <p:embed followColorScheme="full"/>
                </p:oleObj>
              </mc:Choice>
              <mc:Fallback>
                <p:oleObj name="Chart" r:id="rId8" imgW="5086393" imgH="194297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652963"/>
                        <a:ext cx="50863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4E52BBF-4A84-4B38-BB97-05A593A297A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en-US" sz="1400" smtClean="0"/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2.14  Arrays vs. Pointers</a:t>
            </a:r>
            <a:endParaRPr lang="en-AU" altLang="en-US" dirty="0" smtClean="0"/>
          </a:p>
        </p:txBody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897812" cy="5111750"/>
          </a:xfrm>
        </p:spPr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altLang="zh-CN" dirty="0" smtClean="0"/>
              <a:t>rray </a:t>
            </a:r>
            <a:r>
              <a:rPr lang="en-US" altLang="zh-CN" dirty="0"/>
              <a:t>address </a:t>
            </a:r>
            <a:r>
              <a:rPr lang="en-US" altLang="zh-CN" dirty="0" smtClean="0"/>
              <a:t>calculations </a:t>
            </a:r>
            <a:r>
              <a:rPr lang="en-US" altLang="en-US" dirty="0" smtClean="0"/>
              <a:t>involves</a:t>
            </a:r>
          </a:p>
          <a:p>
            <a:pPr lvl="1" eaLnBrk="1" hangingPunct="1"/>
            <a:r>
              <a:rPr lang="en-US" altLang="en-US" dirty="0" smtClean="0"/>
              <a:t>Multiplying index by element size</a:t>
            </a:r>
          </a:p>
          <a:p>
            <a:pPr lvl="1" eaLnBrk="1" hangingPunct="1"/>
            <a:r>
              <a:rPr lang="en-US" altLang="en-US" dirty="0" smtClean="0"/>
              <a:t>Adding to array base address</a:t>
            </a:r>
            <a:endParaRPr lang="en-AU" altLang="en-US" dirty="0" smtClean="0"/>
          </a:p>
          <a:p>
            <a:pPr eaLnBrk="1" hangingPunct="1"/>
            <a:r>
              <a:rPr lang="en-US" altLang="en-US" dirty="0" smtClean="0"/>
              <a:t>Pointers correspond directly to memory addresses</a:t>
            </a:r>
          </a:p>
          <a:p>
            <a:pPr lvl="1" eaLnBrk="1" hangingPunct="1"/>
            <a:r>
              <a:rPr lang="en-US" altLang="en-US" dirty="0" smtClean="0"/>
              <a:t>Can avoid indexing complexity</a:t>
            </a:r>
          </a:p>
        </p:txBody>
      </p:sp>
      <p:sp>
        <p:nvSpPr>
          <p:cNvPr id="183301" name="Text Box 4"/>
          <p:cNvSpPr txBox="1">
            <a:spLocks noChangeArrowheads="1"/>
          </p:cNvSpPr>
          <p:nvPr/>
        </p:nvSpPr>
        <p:spPr bwMode="auto">
          <a:xfrm rot="5400000">
            <a:off x="7401719" y="1375569"/>
            <a:ext cx="3117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§2.14 Arrays versus Pointers</a:t>
            </a:r>
          </a:p>
        </p:txBody>
      </p:sp>
    </p:spTree>
    <p:extLst>
      <p:ext uri="{BB962C8B-B14F-4D97-AF65-F5344CB8AC3E}">
        <p14:creationId xmlns:p14="http://schemas.microsoft.com/office/powerpoint/2010/main" val="37020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F419E5B-31E6-46D4-AA26-F8AE2B148A4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en-US" sz="1400" smtClean="0"/>
          </a:p>
        </p:txBody>
      </p:sp>
      <p:sp>
        <p:nvSpPr>
          <p:cNvPr id="185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Clearing an Array</a:t>
            </a:r>
            <a:endParaRPr lang="en-AU" altLang="en-US" smtClean="0"/>
          </a:p>
        </p:txBody>
      </p:sp>
      <p:graphicFrame>
        <p:nvGraphicFramePr>
          <p:cNvPr id="396291" name="Group 3"/>
          <p:cNvGraphicFramePr>
            <a:graphicFrameLocks noGrp="1"/>
          </p:cNvGraphicFramePr>
          <p:nvPr/>
        </p:nvGraphicFramePr>
        <p:xfrm>
          <a:off x="107950" y="1457325"/>
          <a:ext cx="8928100" cy="4833938"/>
        </p:xfrm>
        <a:graphic>
          <a:graphicData uri="http://schemas.openxmlformats.org/drawingml/2006/table">
            <a:tbl>
              <a:tblPr/>
              <a:tblGrid>
                <a:gridCol w="4392613"/>
                <a:gridCol w="4535487"/>
              </a:tblGrid>
              <a:tr h="145622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clear1(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int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array[], 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int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size) 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int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for (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= 0; 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&lt; size; 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+= 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array[</a:t>
                      </a:r>
                      <a:r>
                        <a:rPr kumimoji="0" lang="en-A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] = 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}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clear2(int *array, int size) 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int *p;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for (p = &amp;array[0]; p &lt; &amp;array[size];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p = p + 1)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*p = 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}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77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li   x5,0       //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=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loop1: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slli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x6,x5,3    // x6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* 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add  x7,x10,x6  // x7 = address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 // of array[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x0,0(x7)   // array[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] =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x5,x5,1    //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+ 1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blt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x5,x11,loop1  // if 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&lt;size)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    // go to loop1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mv x5,x10      // p = address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// of array[0]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slli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x6,x11,3  // x6 = size * 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add x7,x10,x6  // x7 = address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// of array[size]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loop2: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x0,0(x5)    // Memory[p] =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x5,x5,8   // p = p + 8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bltu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x5,x7,loop2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// if (p&lt;&amp;array[size])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                // go to loop2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960329A-750F-486B-A561-8AF8F1569A8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 smtClean="0"/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Operand Example</a:t>
            </a:r>
            <a:endParaRPr lang="en-AU" altLang="en-US" smtClean="0"/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f = (g + h) - (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+ j);</a:t>
            </a:r>
          </a:p>
          <a:p>
            <a:pPr lvl="1" eaLnBrk="1" hangingPunct="1"/>
            <a:r>
              <a:rPr lang="en-US" altLang="en-US" dirty="0" smtClean="0"/>
              <a:t>f, …, j in x19, x20, …, x23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Compiled RISC-V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add x5, x20, x21   //x5=t0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add x6, x22, x23   //x6=t1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sub x19, x5, x6</a:t>
            </a:r>
            <a:endParaRPr lang="en-AU" altLang="en-US" sz="2800" dirty="0" smtClean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E3D9CC4-66B8-44EE-B008-37C96DDFA74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AU" altLang="en-US" sz="1400" smtClean="0"/>
          </a:p>
        </p:txBody>
      </p:sp>
      <p:sp>
        <p:nvSpPr>
          <p:cNvPr id="187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Comparison of Array vs. Ptr</a:t>
            </a:r>
            <a:endParaRPr lang="en-AU" altLang="en-US" smtClean="0"/>
          </a:p>
        </p:txBody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Multiply </a:t>
            </a:r>
            <a:r>
              <a:rPr lang="en-US" altLang="zh-CN" dirty="0" smtClean="0"/>
              <a:t>operation </a:t>
            </a:r>
            <a:r>
              <a:rPr lang="en-US" altLang="zh-CN" dirty="0"/>
              <a:t>is </a:t>
            </a:r>
            <a:r>
              <a:rPr lang="en-US" altLang="zh-CN" dirty="0" smtClean="0"/>
              <a:t>simplified </a:t>
            </a:r>
            <a:r>
              <a:rPr lang="en-US" altLang="en-US" dirty="0" smtClean="0"/>
              <a:t>to shift</a:t>
            </a:r>
          </a:p>
          <a:p>
            <a:pPr eaLnBrk="1" hangingPunct="1"/>
            <a:r>
              <a:rPr lang="en-US" altLang="en-US" dirty="0" smtClean="0"/>
              <a:t>Array version requires shift to be inside loop</a:t>
            </a:r>
          </a:p>
          <a:p>
            <a:pPr lvl="1" eaLnBrk="1" hangingPunct="1"/>
            <a:r>
              <a:rPr lang="en-US" altLang="zh-CN" dirty="0" smtClean="0"/>
              <a:t>Pointer </a:t>
            </a:r>
            <a:r>
              <a:rPr lang="en-US" altLang="en-US" dirty="0" smtClean="0"/>
              <a:t>version  only increment</a:t>
            </a:r>
            <a:r>
              <a:rPr lang="en-US" altLang="zh-CN" dirty="0" smtClean="0"/>
              <a:t>s</a:t>
            </a:r>
            <a:r>
              <a:rPr lang="en-US" altLang="en-US" dirty="0" smtClean="0"/>
              <a:t> pointer</a:t>
            </a:r>
          </a:p>
          <a:p>
            <a:pPr eaLnBrk="1" hangingPunct="1"/>
            <a:r>
              <a:rPr lang="en-US" altLang="en-US" dirty="0" smtClean="0"/>
              <a:t>Compiler can achieve same effect as manual use of pointers</a:t>
            </a:r>
          </a:p>
          <a:p>
            <a:pPr lvl="1" eaLnBrk="1" hangingPunct="1"/>
            <a:r>
              <a:rPr lang="en-US" altLang="en-US" dirty="0" smtClean="0"/>
              <a:t>Induction variable elimination(</a:t>
            </a:r>
            <a:r>
              <a:rPr lang="zh-CN" altLang="en-US" sz="2400" dirty="0"/>
              <a:t>循环</a:t>
            </a:r>
            <a:r>
              <a:rPr lang="zh-CN" altLang="en-US" sz="2400" dirty="0" smtClean="0"/>
              <a:t>变量的去除</a:t>
            </a:r>
            <a:r>
              <a:rPr lang="en-US" altLang="en-US" dirty="0" smtClean="0"/>
              <a:t>)</a:t>
            </a:r>
          </a:p>
          <a:p>
            <a:pPr lvl="1" eaLnBrk="1" hangingPunct="1"/>
            <a:r>
              <a:rPr lang="en-US" altLang="en-US" dirty="0" smtClean="0"/>
              <a:t>to make program clearer and safer</a:t>
            </a:r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E3D9CC4-66B8-44EE-B008-37C96DDFA74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en-US" sz="1400" smtClean="0"/>
          </a:p>
        </p:txBody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必讲课本内容（考试覆盖范围）：</a:t>
            </a:r>
            <a:r>
              <a:rPr lang="en-US" altLang="zh-CN"/>
              <a:t> 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1.1-</a:t>
            </a:r>
            <a:r>
              <a:rPr lang="en-US" altLang="zh-CN" dirty="0"/>
              <a:t>-1.12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 </a:t>
            </a:r>
            <a:r>
              <a:rPr lang="en-US" altLang="zh-CN" dirty="0"/>
              <a:t>2.1--2.14 </a:t>
            </a:r>
            <a:r>
              <a:rPr lang="zh-CN" altLang="zh-CN" dirty="0"/>
              <a:t>（除了</a:t>
            </a:r>
            <a:r>
              <a:rPr lang="en-US" altLang="zh-CN" dirty="0"/>
              <a:t>2.11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 </a:t>
            </a:r>
            <a:r>
              <a:rPr lang="en-US" altLang="zh-CN" dirty="0"/>
              <a:t>3.1--3.5</a:t>
            </a:r>
            <a:r>
              <a:rPr lang="zh-CN" altLang="zh-CN" dirty="0"/>
              <a:t>；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4.1-</a:t>
            </a:r>
            <a:r>
              <a:rPr lang="en-US" altLang="zh-CN" dirty="0"/>
              <a:t>-4.9</a:t>
            </a:r>
            <a:r>
              <a:rPr lang="zh-CN" altLang="zh-CN" dirty="0"/>
              <a:t>；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5.1-</a:t>
            </a:r>
            <a:r>
              <a:rPr lang="en-US" altLang="zh-CN" dirty="0"/>
              <a:t>-5.9</a:t>
            </a:r>
            <a:r>
              <a:rPr lang="zh-CN" altLang="zh-CN" dirty="0"/>
              <a:t>；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+ </a:t>
            </a:r>
            <a:r>
              <a:rPr lang="zh-CN" altLang="zh-CN" dirty="0"/>
              <a:t>原来</a:t>
            </a:r>
            <a:r>
              <a:rPr lang="en-US" altLang="zh-CN" dirty="0"/>
              <a:t>i/o storage</a:t>
            </a:r>
            <a:r>
              <a:rPr lang="zh-CN" altLang="zh-CN" dirty="0"/>
              <a:t>内容。</a:t>
            </a:r>
            <a:endParaRPr lang="en-A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3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MIPS Instructions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en-US" sz="2800" dirty="0" smtClean="0"/>
              <a:t>MIPS: commercial predecessor to RISC-V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sz="2800" dirty="0" smtClean="0"/>
              <a:t>Similar basic set of instructions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dirty="0" smtClean="0"/>
              <a:t>32-bit instructions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dirty="0" smtClean="0"/>
              <a:t>32 general purpose registers, register 0 is always 0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dirty="0" smtClean="0"/>
              <a:t>32 floating-point registers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dirty="0" smtClean="0"/>
              <a:t>Memory accessed only by load/store instructions</a:t>
            </a:r>
          </a:p>
          <a:p>
            <a:pPr lvl="2" eaLnBrk="1" hangingPunct="1">
              <a:lnSpc>
                <a:spcPct val="80000"/>
              </a:lnSpc>
            </a:pPr>
            <a:r>
              <a:rPr lang="en-AU" altLang="en-US" sz="2000" dirty="0" smtClean="0"/>
              <a:t>Consistent use of addressing modes for all data sizes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dirty="0" smtClean="0"/>
              <a:t>Different conditional branches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dirty="0" smtClean="0"/>
              <a:t>For &lt;, &lt;=, &gt;, &gt;=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dirty="0" smtClean="0"/>
              <a:t>RISC-V: </a:t>
            </a:r>
            <a:r>
              <a:rPr lang="en-AU" altLang="en-US" dirty="0" err="1" smtClean="0"/>
              <a:t>blt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bge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bltu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bgeu</a:t>
            </a:r>
            <a:endParaRPr lang="en-AU" alt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AU" altLang="en-US" dirty="0" smtClean="0"/>
              <a:t>MIPS: </a:t>
            </a:r>
            <a:r>
              <a:rPr lang="en-AU" altLang="en-US" dirty="0" err="1" smtClean="0"/>
              <a:t>slt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sltu</a:t>
            </a:r>
            <a:r>
              <a:rPr lang="en-AU" altLang="en-US" dirty="0" smtClean="0"/>
              <a:t> (set less than, result is 0 or 1)</a:t>
            </a:r>
          </a:p>
          <a:p>
            <a:pPr lvl="2" eaLnBrk="1" hangingPunct="1">
              <a:lnSpc>
                <a:spcPct val="80000"/>
              </a:lnSpc>
            </a:pPr>
            <a:r>
              <a:rPr lang="en-AU" altLang="en-US" dirty="0" smtClean="0"/>
              <a:t>Then use </a:t>
            </a:r>
            <a:r>
              <a:rPr lang="en-AU" altLang="en-US" dirty="0" err="1" smtClean="0"/>
              <a:t>beq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bne</a:t>
            </a:r>
            <a:r>
              <a:rPr lang="en-AU" altLang="en-US" dirty="0" smtClean="0"/>
              <a:t> to complete the branch</a:t>
            </a:r>
          </a:p>
          <a:p>
            <a:pPr lvl="1" eaLnBrk="1" hangingPunct="1">
              <a:lnSpc>
                <a:spcPct val="80000"/>
              </a:lnSpc>
            </a:pPr>
            <a:endParaRPr lang="en-AU" altLang="en-US" dirty="0" smtClean="0"/>
          </a:p>
          <a:p>
            <a:pPr lvl="1" eaLnBrk="1" hangingPunct="1">
              <a:lnSpc>
                <a:spcPct val="80000"/>
              </a:lnSpc>
            </a:pPr>
            <a:endParaRPr lang="en-AU" altLang="en-US" sz="2400" dirty="0" smtClean="0"/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03E08B3-D628-4753-B5CF-059C50209A2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en-US" sz="1400" smtClean="0"/>
          </a:p>
        </p:txBody>
      </p:sp>
      <p:sp>
        <p:nvSpPr>
          <p:cNvPr id="189445" name="Text Box 4"/>
          <p:cNvSpPr txBox="1">
            <a:spLocks noChangeArrowheads="1"/>
          </p:cNvSpPr>
          <p:nvPr/>
        </p:nvSpPr>
        <p:spPr bwMode="auto">
          <a:xfrm rot="5400000">
            <a:off x="7074694" y="1659731"/>
            <a:ext cx="377190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§2.16 Real Stuff: MIPS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1372621-5D8F-48FF-9E6A-E57DB9F580A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AU" altLang="en-US" sz="1400" smtClean="0"/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Instruction Encoding</a:t>
            </a:r>
          </a:p>
        </p:txBody>
      </p:sp>
      <p:pic>
        <p:nvPicPr>
          <p:cNvPr id="191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5250"/>
            <a:ext cx="77724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AF52517D-ED17-474D-B570-55EA6EE277E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en-US" sz="1400" smtClean="0"/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Intel x86 ISA</a:t>
            </a:r>
            <a:endParaRPr lang="en-AU" altLang="en-US" smtClean="0"/>
          </a:p>
        </p:txBody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Evolution with backward compatibility</a:t>
            </a:r>
          </a:p>
          <a:p>
            <a:pPr lvl="1" eaLnBrk="1" hangingPunct="1"/>
            <a:r>
              <a:rPr lang="en-US" altLang="en-US" sz="2400" smtClean="0"/>
              <a:t>8080 (1974): 8-bit microprocessor</a:t>
            </a:r>
          </a:p>
          <a:p>
            <a:pPr lvl="2" eaLnBrk="1" hangingPunct="1"/>
            <a:r>
              <a:rPr lang="en-US" altLang="en-US" sz="2000" smtClean="0"/>
              <a:t>Accumulator, plus 3 index-register pairs</a:t>
            </a:r>
          </a:p>
          <a:p>
            <a:pPr lvl="1" eaLnBrk="1" hangingPunct="1"/>
            <a:r>
              <a:rPr lang="en-US" altLang="en-US" sz="2400" smtClean="0"/>
              <a:t>8086 (1978): 16-bit extension to 8080</a:t>
            </a:r>
          </a:p>
          <a:p>
            <a:pPr lvl="2" eaLnBrk="1" hangingPunct="1"/>
            <a:r>
              <a:rPr lang="en-US" altLang="en-US" sz="2000" smtClean="0"/>
              <a:t>Complex instruction set (CISC)</a:t>
            </a:r>
          </a:p>
          <a:p>
            <a:pPr lvl="1" eaLnBrk="1" hangingPunct="1"/>
            <a:r>
              <a:rPr lang="en-US" altLang="en-US" sz="2400" smtClean="0"/>
              <a:t>8087 (1980): floating-point coprocessor</a:t>
            </a:r>
          </a:p>
          <a:p>
            <a:pPr lvl="2" eaLnBrk="1" hangingPunct="1"/>
            <a:r>
              <a:rPr lang="en-US" altLang="en-US" sz="2000" smtClean="0"/>
              <a:t>Adds FP instructions and register stack</a:t>
            </a:r>
          </a:p>
          <a:p>
            <a:pPr lvl="1" eaLnBrk="1" hangingPunct="1"/>
            <a:r>
              <a:rPr lang="en-US" altLang="en-US" sz="2400" smtClean="0"/>
              <a:t>80286 (1982): 24-bit addresses, MMU</a:t>
            </a:r>
          </a:p>
          <a:p>
            <a:pPr lvl="2" eaLnBrk="1" hangingPunct="1"/>
            <a:r>
              <a:rPr lang="en-US" altLang="en-US" sz="2000" smtClean="0"/>
              <a:t>Segmented memory mapping and protection</a:t>
            </a:r>
          </a:p>
          <a:p>
            <a:pPr lvl="1" eaLnBrk="1" hangingPunct="1"/>
            <a:r>
              <a:rPr lang="en-US" altLang="en-US" sz="2400" smtClean="0"/>
              <a:t>80386 (1985): 32-bit extension (now IA-32)</a:t>
            </a:r>
          </a:p>
          <a:p>
            <a:pPr lvl="2" eaLnBrk="1" hangingPunct="1"/>
            <a:r>
              <a:rPr lang="en-US" altLang="en-US" sz="2000" smtClean="0"/>
              <a:t>Additional addressing modes and operations</a:t>
            </a:r>
          </a:p>
          <a:p>
            <a:pPr lvl="2" eaLnBrk="1" hangingPunct="1"/>
            <a:r>
              <a:rPr lang="en-US" altLang="en-US" sz="2000" smtClean="0"/>
              <a:t>Paged memory mapping as well as segments</a:t>
            </a:r>
            <a:endParaRPr lang="en-AU" altLang="en-US" sz="2000" smtClean="0"/>
          </a:p>
        </p:txBody>
      </p:sp>
      <p:sp>
        <p:nvSpPr>
          <p:cNvPr id="193541" name="Text Box 4"/>
          <p:cNvSpPr txBox="1">
            <a:spLocks noChangeArrowheads="1"/>
          </p:cNvSpPr>
          <p:nvPr/>
        </p:nvSpPr>
        <p:spPr bwMode="auto">
          <a:xfrm rot="5400000">
            <a:off x="7185819" y="1591469"/>
            <a:ext cx="3549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§2.17 Real Stuff: x86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EDCF687-95CA-4538-BD24-84F9EB2B512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en-US" sz="1400" smtClean="0"/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Intel x86 ISA</a:t>
            </a:r>
            <a:endParaRPr lang="en-AU" altLang="en-US" smtClean="0"/>
          </a:p>
        </p:txBody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Further evolution…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i486 (1989): pipelined, on-chip caches and FPU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Compatible competitors: AMD, Cyrix, 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Pentium (1993): superscalar, 64-bit datapath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Later versions added MMX (Multi-Media eXtension) instructions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The infamous FDIV bug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Pentium Pro (1995), Pentium II (1997)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New microarchitecture (see Colwell, </a:t>
            </a:r>
            <a:r>
              <a:rPr lang="en-US" altLang="en-US" sz="2000" i="1" smtClean="0"/>
              <a:t>The Pentium Chronicles</a:t>
            </a:r>
            <a:r>
              <a:rPr lang="en-US" altLang="en-US" sz="200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Pentium III (1999)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Added SSE (Streaming SIMD Extensions) and associated registers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Pentium 4 (2001)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New microarchitecture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Added SSE2 instructions</a:t>
            </a:r>
            <a:endParaRPr lang="en-AU" alt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3A903694-9B73-4454-9EB2-23D41B439DC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AU" altLang="en-US" sz="1400" smtClean="0"/>
          </a:p>
        </p:txBody>
      </p:sp>
      <p:sp>
        <p:nvSpPr>
          <p:cNvPr id="197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Intel x86 ISA</a:t>
            </a:r>
            <a:endParaRPr lang="en-AU" altLang="en-US" smtClean="0"/>
          </a:p>
        </p:txBody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And further…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AMD64 (2003): extended architecture to 64 bits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EM64T </a:t>
            </a:r>
            <a:r>
              <a:rPr lang="en-US" altLang="en-US" sz="2400" smtClean="0">
                <a:cs typeface="Arial" panose="020B0604020202020204" pitchFamily="34" charset="0"/>
              </a:rPr>
              <a:t>– </a:t>
            </a:r>
            <a:r>
              <a:rPr lang="en-US" altLang="en-US" sz="2400" smtClean="0"/>
              <a:t>Extended Memory 64 Technology (2004)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AMD64 adopted by Intel (with refinements)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Added SSE3 instructions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Intel Core (2006)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Added SSE4 instructions, virtual machine support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AMD64 (announced 2007): SSE5 instructions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chemeClr val="hlink"/>
                </a:solidFill>
              </a:rPr>
              <a:t>Intel declined to follow, instead…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Advanced Vector Extension (announced 2008)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smtClean="0"/>
              <a:t>Longer SSE registers, more instructions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If Intel didn’t extend with compatibility, its competitors would!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Technical elegance ≠ market success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1AF05D2-C9C4-46E6-AD37-488066AFDEB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en-US" sz="1400" smtClean="0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Basic x86 Registers</a:t>
            </a:r>
          </a:p>
        </p:txBody>
      </p:sp>
      <p:pic>
        <p:nvPicPr>
          <p:cNvPr id="199684" name="Picture 5" descr="f02-36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196975"/>
            <a:ext cx="5024438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81A67ED3-0333-4967-8F4B-1163D1B33C0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en-US" sz="1400" smtClean="0"/>
          </a:p>
        </p:txBody>
      </p:sp>
      <p:sp>
        <p:nvSpPr>
          <p:cNvPr id="201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Basic x86 Addressing Modes</a:t>
            </a:r>
          </a:p>
        </p:txBody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z="2800" smtClean="0"/>
              <a:t>Two operands per instruction</a:t>
            </a:r>
          </a:p>
        </p:txBody>
      </p:sp>
      <p:graphicFrame>
        <p:nvGraphicFramePr>
          <p:cNvPr id="471080" name="Group 40"/>
          <p:cNvGraphicFramePr>
            <a:graphicFrameLocks noGrp="1"/>
          </p:cNvGraphicFramePr>
          <p:nvPr/>
        </p:nvGraphicFramePr>
        <p:xfrm>
          <a:off x="1187450" y="1700213"/>
          <a:ext cx="6697663" cy="2193948"/>
        </p:xfrm>
        <a:graphic>
          <a:graphicData uri="http://schemas.openxmlformats.org/drawingml/2006/table">
            <a:tbl>
              <a:tblPr/>
              <a:tblGrid>
                <a:gridCol w="3349625"/>
                <a:gridCol w="3348038"/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Source/dest operand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 source operand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Immediate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Immediate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1756" name="Rectangle 41"/>
          <p:cNvSpPr>
            <a:spLocks noChangeArrowheads="1"/>
          </p:cNvSpPr>
          <p:nvPr/>
        </p:nvSpPr>
        <p:spPr bwMode="auto">
          <a:xfrm>
            <a:off x="684213" y="3933825"/>
            <a:ext cx="82708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2800"/>
              <a:t>Memory addressing modes</a:t>
            </a:r>
          </a:p>
          <a:p>
            <a:pPr lvl="1" eaLnBrk="1" hangingPunct="1"/>
            <a:r>
              <a:rPr lang="en-AU" altLang="en-US" sz="2400"/>
              <a:t>Address in register</a:t>
            </a:r>
          </a:p>
          <a:p>
            <a:pPr lvl="1" eaLnBrk="1" hangingPunct="1"/>
            <a:r>
              <a:rPr lang="en-AU" altLang="en-US" sz="2400"/>
              <a:t>Address = R</a:t>
            </a:r>
            <a:r>
              <a:rPr lang="en-AU" altLang="en-US" sz="2400" baseline="-25000"/>
              <a:t>base</a:t>
            </a:r>
            <a:r>
              <a:rPr lang="en-AU" altLang="en-US" sz="2400"/>
              <a:t> + displacement</a:t>
            </a:r>
          </a:p>
          <a:p>
            <a:pPr lvl="1" eaLnBrk="1" hangingPunct="1"/>
            <a:r>
              <a:rPr lang="en-AU" altLang="en-US" sz="2400"/>
              <a:t>Address = R</a:t>
            </a:r>
            <a:r>
              <a:rPr lang="en-AU" altLang="en-US" sz="2400" baseline="-25000"/>
              <a:t>base</a:t>
            </a:r>
            <a:r>
              <a:rPr lang="en-AU" altLang="en-US" sz="2400"/>
              <a:t> + 2</a:t>
            </a:r>
            <a:r>
              <a:rPr lang="en-AU" altLang="en-US" sz="2400" baseline="30000"/>
              <a:t>scale</a:t>
            </a:r>
            <a:r>
              <a:rPr lang="en-AU" altLang="en-US" sz="2400"/>
              <a:t> </a:t>
            </a:r>
            <a:r>
              <a:rPr lang="en-US" altLang="en-US" sz="2400">
                <a:cs typeface="Arial" panose="020B0604020202020204" pitchFamily="34" charset="0"/>
              </a:rPr>
              <a:t>×</a:t>
            </a:r>
            <a:r>
              <a:rPr lang="en-AU" altLang="en-US" sz="2400"/>
              <a:t> R</a:t>
            </a:r>
            <a:r>
              <a:rPr lang="en-AU" altLang="en-US" sz="2400" baseline="-25000"/>
              <a:t>index</a:t>
            </a:r>
            <a:r>
              <a:rPr lang="en-AU" altLang="en-US" sz="2400"/>
              <a:t> (scale = 0, 1, 2, or 3)</a:t>
            </a:r>
          </a:p>
          <a:p>
            <a:pPr lvl="1" eaLnBrk="1" hangingPunct="1"/>
            <a:r>
              <a:rPr lang="en-AU" altLang="en-US" sz="2400"/>
              <a:t>Address =  R</a:t>
            </a:r>
            <a:r>
              <a:rPr lang="en-AU" altLang="en-US" sz="2400" baseline="-25000"/>
              <a:t>base</a:t>
            </a:r>
            <a:r>
              <a:rPr lang="en-AU" altLang="en-US" sz="2400"/>
              <a:t> + 2</a:t>
            </a:r>
            <a:r>
              <a:rPr lang="en-AU" altLang="en-US" sz="2400" baseline="30000"/>
              <a:t>scale</a:t>
            </a:r>
            <a:r>
              <a:rPr lang="en-AU" altLang="en-US" sz="2400"/>
              <a:t> </a:t>
            </a:r>
            <a:r>
              <a:rPr lang="en-US" altLang="en-US" sz="2400">
                <a:cs typeface="Arial" panose="020B0604020202020204" pitchFamily="34" charset="0"/>
              </a:rPr>
              <a:t>×</a:t>
            </a:r>
            <a:r>
              <a:rPr lang="en-AU" altLang="en-US" sz="2400"/>
              <a:t> R</a:t>
            </a:r>
            <a:r>
              <a:rPr lang="en-AU" altLang="en-US" sz="2400" baseline="-25000"/>
              <a:t>index</a:t>
            </a:r>
            <a:r>
              <a:rPr lang="en-AU" altLang="en-US" sz="2400"/>
              <a:t> + displacement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8471487-314B-4719-A63E-CC38FA1DA68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en-US" sz="1400" smtClean="0"/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x86 Instruction Encoding</a:t>
            </a:r>
          </a:p>
        </p:txBody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125538"/>
            <a:ext cx="4383088" cy="5111750"/>
          </a:xfrm>
        </p:spPr>
        <p:txBody>
          <a:bodyPr/>
          <a:lstStyle/>
          <a:p>
            <a:pPr eaLnBrk="1" hangingPunct="1"/>
            <a:r>
              <a:rPr lang="en-AU" altLang="en-US" smtClean="0"/>
              <a:t>Variable length encoding</a:t>
            </a:r>
          </a:p>
          <a:p>
            <a:pPr lvl="1" eaLnBrk="1" hangingPunct="1"/>
            <a:r>
              <a:rPr lang="en-AU" altLang="en-US" smtClean="0"/>
              <a:t>Postfix bytes specify addressing mode</a:t>
            </a:r>
          </a:p>
          <a:p>
            <a:pPr lvl="1" eaLnBrk="1" hangingPunct="1"/>
            <a:r>
              <a:rPr lang="en-AU" altLang="en-US" smtClean="0"/>
              <a:t>Prefix bytes modify operation</a:t>
            </a:r>
          </a:p>
          <a:p>
            <a:pPr lvl="2" eaLnBrk="1" hangingPunct="1"/>
            <a:r>
              <a:rPr lang="en-AU" altLang="en-US" smtClean="0"/>
              <a:t>Operand length, repetition, locking, …</a:t>
            </a:r>
          </a:p>
        </p:txBody>
      </p:sp>
      <p:pic>
        <p:nvPicPr>
          <p:cNvPr id="203781" name="Picture 4" descr="f02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341438"/>
            <a:ext cx="4410075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599C51B-ABCF-48BB-A37F-675ECCC2FE4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 smtClean="0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>
          <a:xfrm>
            <a:off x="467544" y="-351630"/>
            <a:ext cx="8259762" cy="298543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2.3 </a:t>
            </a:r>
            <a:r>
              <a:rPr lang="en-US" altLang="zh-CN" dirty="0" smtClean="0"/>
              <a:t>Operands </a:t>
            </a:r>
            <a:r>
              <a:rPr lang="en-US" altLang="zh-CN" dirty="0"/>
              <a:t>of the Computer </a:t>
            </a:r>
            <a:r>
              <a:rPr lang="en-US" altLang="zh-CN" dirty="0" smtClean="0"/>
              <a:t>   	Hardware</a:t>
            </a:r>
            <a:br>
              <a:rPr lang="en-US" altLang="zh-CN" dirty="0" smtClean="0"/>
            </a:b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3200" dirty="0" smtClean="0"/>
              <a:t>2.3.1 </a:t>
            </a:r>
            <a:r>
              <a:rPr lang="en-US" altLang="en-US" sz="2400" dirty="0" smtClean="0"/>
              <a:t>Memory Operands</a:t>
            </a:r>
            <a:endParaRPr lang="en-AU" altLang="en-US" sz="2400" dirty="0" smtClean="0"/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1682" y="2636912"/>
            <a:ext cx="8270875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Main memory used for composite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Arrays, structures, dynamic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To apply arithmetic operations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Load values from memory into registers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Store result from register to memory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RISC-V does not require words to be aligned in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Unlike some other ISAs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0BD83F6-1912-4D09-817B-AA83F492F63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en-US" sz="1400" smtClean="0"/>
          </a:p>
        </p:txBody>
      </p:sp>
      <p:sp>
        <p:nvSpPr>
          <p:cNvPr id="205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Implementing IA-32</a:t>
            </a:r>
            <a:endParaRPr lang="en-AU" altLang="en-US" smtClean="0"/>
          </a:p>
        </p:txBody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Complex instruction set makes implementation difficult</a:t>
            </a:r>
          </a:p>
          <a:p>
            <a:pPr lvl="1" eaLnBrk="1" hangingPunct="1"/>
            <a:r>
              <a:rPr lang="en-US" altLang="en-US" smtClean="0"/>
              <a:t>Hardware translates instructions to simpler microoperations</a:t>
            </a:r>
          </a:p>
          <a:p>
            <a:pPr lvl="2" eaLnBrk="1" hangingPunct="1"/>
            <a:r>
              <a:rPr lang="en-US" altLang="en-US" smtClean="0"/>
              <a:t>Simple instructions: 1–1</a:t>
            </a:r>
          </a:p>
          <a:p>
            <a:pPr lvl="2" eaLnBrk="1" hangingPunct="1"/>
            <a:r>
              <a:rPr lang="en-US" altLang="en-US" smtClean="0"/>
              <a:t>Complex instructions: 1–many</a:t>
            </a:r>
          </a:p>
          <a:p>
            <a:pPr lvl="1" eaLnBrk="1" hangingPunct="1"/>
            <a:r>
              <a:rPr lang="en-US" altLang="en-US" smtClean="0"/>
              <a:t>Microengine similar to RISC</a:t>
            </a:r>
          </a:p>
          <a:p>
            <a:pPr lvl="1" eaLnBrk="1" hangingPunct="1"/>
            <a:r>
              <a:rPr lang="en-US" altLang="en-US" smtClean="0"/>
              <a:t>Market share makes this economically viable</a:t>
            </a:r>
          </a:p>
          <a:p>
            <a:pPr eaLnBrk="1" hangingPunct="1"/>
            <a:r>
              <a:rPr lang="en-US" altLang="en-US" smtClean="0"/>
              <a:t>Comparable performance to RISC</a:t>
            </a:r>
          </a:p>
          <a:p>
            <a:pPr lvl="1" eaLnBrk="1" hangingPunct="1"/>
            <a:r>
              <a:rPr lang="en-US" altLang="en-US" smtClean="0"/>
              <a:t>Compilers avoid complex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1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</p:spPr>
        <p:txBody>
          <a:bodyPr/>
          <a:lstStyle/>
          <a:p>
            <a:r>
              <a:rPr lang="en-US" altLang="en-US" smtClean="0"/>
              <a:t>Other RISC-V Instructions</a:t>
            </a:r>
          </a:p>
        </p:txBody>
      </p:sp>
      <p:sp>
        <p:nvSpPr>
          <p:cNvPr id="207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Base integer instructions (RV64I)</a:t>
            </a:r>
          </a:p>
          <a:p>
            <a:pPr lvl="1"/>
            <a:r>
              <a:rPr lang="en-US" altLang="en-US" dirty="0" smtClean="0"/>
              <a:t>Those previously described, plus</a:t>
            </a:r>
          </a:p>
          <a:p>
            <a:pPr lvl="1"/>
            <a:r>
              <a:rPr lang="en-US" altLang="en-US" dirty="0" err="1" smtClean="0"/>
              <a:t>auipc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rd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immed</a:t>
            </a:r>
            <a:r>
              <a:rPr lang="en-US" altLang="en-US" dirty="0" smtClean="0"/>
              <a:t>  // </a:t>
            </a:r>
            <a:r>
              <a:rPr lang="en-US" altLang="en-US" dirty="0" err="1" smtClean="0"/>
              <a:t>rd</a:t>
            </a:r>
            <a:r>
              <a:rPr lang="en-US" altLang="en-US" dirty="0" smtClean="0"/>
              <a:t> = (</a:t>
            </a:r>
            <a:r>
              <a:rPr lang="en-US" altLang="en-US" dirty="0" err="1" smtClean="0"/>
              <a:t>imm</a:t>
            </a:r>
            <a:r>
              <a:rPr lang="en-US" altLang="en-US" dirty="0" smtClean="0"/>
              <a:t>&lt;&lt;12) + pc</a:t>
            </a:r>
          </a:p>
          <a:p>
            <a:pPr lvl="2"/>
            <a:r>
              <a:rPr lang="en-US" altLang="en-US" dirty="0" smtClean="0"/>
              <a:t>follow by </a:t>
            </a:r>
            <a:r>
              <a:rPr lang="en-US" altLang="en-US" dirty="0" err="1" smtClean="0"/>
              <a:t>jalr</a:t>
            </a:r>
            <a:r>
              <a:rPr lang="en-US" altLang="en-US" dirty="0" smtClean="0"/>
              <a:t> (adds 12-bit </a:t>
            </a:r>
            <a:r>
              <a:rPr lang="en-US" altLang="en-US" dirty="0" err="1" smtClean="0"/>
              <a:t>immed</a:t>
            </a:r>
            <a:r>
              <a:rPr lang="en-US" altLang="en-US" dirty="0" smtClean="0"/>
              <a:t>) for long jump</a:t>
            </a:r>
          </a:p>
          <a:p>
            <a:pPr lvl="1"/>
            <a:r>
              <a:rPr lang="en-US" altLang="en-US" dirty="0" err="1" smtClean="0"/>
              <a:t>slt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sltu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slti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sltui</a:t>
            </a:r>
            <a:r>
              <a:rPr lang="en-US" altLang="en-US" dirty="0" smtClean="0"/>
              <a:t>: set if less than (like MIPS)</a:t>
            </a:r>
          </a:p>
          <a:p>
            <a:pPr lvl="1"/>
            <a:r>
              <a:rPr lang="en-US" altLang="en-US" dirty="0" err="1" smtClean="0"/>
              <a:t>addw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subw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addiw</a:t>
            </a:r>
            <a:r>
              <a:rPr lang="en-US" altLang="en-US" dirty="0" smtClean="0"/>
              <a:t>: 32-bit add/sub</a:t>
            </a:r>
          </a:p>
          <a:p>
            <a:pPr lvl="1"/>
            <a:r>
              <a:rPr lang="en-US" altLang="en-US" dirty="0" err="1" smtClean="0"/>
              <a:t>sllw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srlw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srlw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slliw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srliw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sraiw</a:t>
            </a:r>
            <a:r>
              <a:rPr lang="en-US" altLang="en-US" dirty="0" smtClean="0"/>
              <a:t>: 32-bit shift</a:t>
            </a:r>
          </a:p>
          <a:p>
            <a:r>
              <a:rPr lang="en-US" altLang="en-US" dirty="0" smtClean="0"/>
              <a:t>32-bit variant: RV32I</a:t>
            </a:r>
          </a:p>
          <a:p>
            <a:pPr lvl="1"/>
            <a:r>
              <a:rPr lang="en-US" altLang="en-US" dirty="0" smtClean="0"/>
              <a:t>registers are 32-bits wide, 32-bit operations</a:t>
            </a:r>
          </a:p>
        </p:txBody>
      </p:sp>
      <p:sp>
        <p:nvSpPr>
          <p:cNvPr id="2078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3D3927B-CAE6-4B94-95D9-3C82A5CE2A9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en-US" sz="1400" smtClean="0"/>
          </a:p>
        </p:txBody>
      </p:sp>
      <p:sp>
        <p:nvSpPr>
          <p:cNvPr id="207877" name="Text Box 4"/>
          <p:cNvSpPr txBox="1">
            <a:spLocks noChangeArrowheads="1"/>
          </p:cNvSpPr>
          <p:nvPr/>
        </p:nvSpPr>
        <p:spPr bwMode="auto">
          <a:xfrm rot="5400000">
            <a:off x="6572250" y="2208213"/>
            <a:ext cx="4784725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§2.18 The Rest of the RISC-V Instruction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Set Extensions</a:t>
            </a:r>
          </a:p>
        </p:txBody>
      </p:sp>
      <p:sp>
        <p:nvSpPr>
          <p:cNvPr id="208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M: integer multiply, divide, remainder</a:t>
            </a:r>
          </a:p>
          <a:p>
            <a:r>
              <a:rPr lang="en-US" altLang="en-US" smtClean="0"/>
              <a:t>A: atomic memory operations</a:t>
            </a:r>
          </a:p>
          <a:p>
            <a:r>
              <a:rPr lang="en-US" altLang="en-US" smtClean="0"/>
              <a:t>F: single-precision floating point</a:t>
            </a:r>
          </a:p>
          <a:p>
            <a:r>
              <a:rPr lang="en-US" altLang="en-US" smtClean="0"/>
              <a:t>D: double-precision floating point</a:t>
            </a:r>
          </a:p>
          <a:p>
            <a:r>
              <a:rPr lang="en-US" altLang="en-US" smtClean="0"/>
              <a:t>C: compressed instructions</a:t>
            </a:r>
          </a:p>
          <a:p>
            <a:pPr lvl="1"/>
            <a:r>
              <a:rPr lang="en-US" altLang="en-US" smtClean="0"/>
              <a:t>16-bit encoding for frequently used instructions</a:t>
            </a:r>
          </a:p>
        </p:txBody>
      </p:sp>
      <p:sp>
        <p:nvSpPr>
          <p:cNvPr id="2089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3B80EEB-C483-4A36-8F3F-8A80D8CE324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841B3423-AC10-487F-B494-4978047109D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en-US" sz="1400" smtClean="0"/>
          </a:p>
        </p:txBody>
      </p:sp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Fallacies</a:t>
            </a:r>
            <a:endParaRPr lang="en-AU" altLang="en-US" smtClean="0"/>
          </a:p>
        </p:txBody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Powerful instruction </a:t>
            </a:r>
            <a:r>
              <a:rPr lang="en-US" altLang="en-US" sz="2800" smtClean="0">
                <a:sym typeface="Symbol" panose="05050102010706020507" pitchFamily="18" charset="2"/>
              </a:rPr>
              <a:t> higher performance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Fewer instructions required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But complex instructions are hard to implement</a:t>
            </a:r>
          </a:p>
          <a:p>
            <a:pPr lvl="2" eaLnBrk="1" hangingPunct="1"/>
            <a:r>
              <a:rPr lang="en-US" altLang="en-US" sz="2000" smtClean="0">
                <a:sym typeface="Symbol" panose="05050102010706020507" pitchFamily="18" charset="2"/>
              </a:rPr>
              <a:t>May slow down all instructions, including simple ones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Compilers are good at making fast code from simple instructions</a:t>
            </a:r>
          </a:p>
          <a:p>
            <a:pPr eaLnBrk="1" hangingPunct="1"/>
            <a:r>
              <a:rPr lang="en-US" altLang="en-US" sz="2800" smtClean="0">
                <a:sym typeface="Symbol" panose="05050102010706020507" pitchFamily="18" charset="2"/>
              </a:rPr>
              <a:t>Use assembly code for high performance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But modern compilers are better at dealing with modern processors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More lines of code  more errors and less productivity</a:t>
            </a:r>
          </a:p>
        </p:txBody>
      </p:sp>
      <p:sp>
        <p:nvSpPr>
          <p:cNvPr id="209925" name="Text Box 4"/>
          <p:cNvSpPr txBox="1">
            <a:spLocks noChangeArrowheads="1"/>
          </p:cNvSpPr>
          <p:nvPr/>
        </p:nvSpPr>
        <p:spPr bwMode="auto">
          <a:xfrm rot="5400000">
            <a:off x="7509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§2.19 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40BAB49-6EE0-4B36-BE8D-DC34D2F69FF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AU" altLang="en-US" sz="1400" smtClean="0"/>
          </a:p>
        </p:txBody>
      </p:sp>
      <p:sp>
        <p:nvSpPr>
          <p:cNvPr id="211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Fallacies</a:t>
            </a:r>
          </a:p>
        </p:txBody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Backward compatibility </a:t>
            </a:r>
            <a:r>
              <a:rPr lang="en-US" altLang="en-US" smtClean="0">
                <a:sym typeface="Symbol" panose="05050102010706020507" pitchFamily="18" charset="2"/>
              </a:rPr>
              <a:t> instruction set doesn’t change</a:t>
            </a:r>
          </a:p>
          <a:p>
            <a:pPr lvl="1" eaLnBrk="1" hangingPunct="1"/>
            <a:r>
              <a:rPr lang="en-AU" altLang="en-US" smtClean="0">
                <a:sym typeface="Symbol" panose="05050102010706020507" pitchFamily="18" charset="2"/>
              </a:rPr>
              <a:t>But they do accrete more instructions</a:t>
            </a:r>
          </a:p>
        </p:txBody>
      </p:sp>
      <p:pic>
        <p:nvPicPr>
          <p:cNvPr id="21197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81300"/>
            <a:ext cx="55435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4" name="Text Box 5"/>
          <p:cNvSpPr txBox="1">
            <a:spLocks noChangeArrowheads="1"/>
          </p:cNvSpPr>
          <p:nvPr/>
        </p:nvSpPr>
        <p:spPr bwMode="auto">
          <a:xfrm>
            <a:off x="6300788" y="4149725"/>
            <a:ext cx="2035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/>
              <a:t>x86 instruction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EBC8F69-C9DC-4750-9186-5593DB85ACF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en-US" sz="1400" smtClean="0"/>
          </a:p>
        </p:txBody>
      </p:sp>
      <p:sp>
        <p:nvSpPr>
          <p:cNvPr id="214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words are not at sequential addresses</a:t>
            </a:r>
          </a:p>
          <a:p>
            <a:pPr lvl="1" eaLnBrk="1" hangingPunct="1"/>
            <a:r>
              <a:rPr lang="en-US" altLang="en-US" smtClean="0"/>
              <a:t>Increment by 4, not by 1!</a:t>
            </a:r>
          </a:p>
          <a:p>
            <a:pPr eaLnBrk="1" hangingPunct="1"/>
            <a:r>
              <a:rPr lang="en-US" altLang="en-US" smtClean="0"/>
              <a:t>Keeping a pointer to an automatic variable after procedure returns</a:t>
            </a:r>
          </a:p>
          <a:p>
            <a:pPr lvl="1" eaLnBrk="1" hangingPunct="1"/>
            <a:r>
              <a:rPr lang="en-US" altLang="en-US" smtClean="0"/>
              <a:t>e.g., passing pointer back via an argument</a:t>
            </a:r>
          </a:p>
          <a:p>
            <a:pPr lvl="1" eaLnBrk="1" hangingPunct="1"/>
            <a:r>
              <a:rPr lang="en-US" altLang="en-US" smtClean="0"/>
              <a:t>Pointer becomes invalid when stack popped</a:t>
            </a:r>
            <a:endParaRPr lang="en-AU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660685B7-4D3C-4807-AE7F-A9419E7F772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en-US" sz="1400" smtClean="0"/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Design principles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solidFill>
                  <a:schemeClr val="hlink"/>
                </a:solidFill>
              </a:rPr>
              <a:t>1.</a:t>
            </a:r>
            <a:r>
              <a:rPr lang="en-US" altLang="en-US" smtClean="0"/>
              <a:t>	Simplicity favors regularity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solidFill>
                  <a:schemeClr val="hlink"/>
                </a:solidFill>
              </a:rPr>
              <a:t>2.</a:t>
            </a:r>
            <a:r>
              <a:rPr lang="en-US" altLang="en-US" smtClean="0"/>
              <a:t>	Smaller is faster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solidFill>
                  <a:schemeClr val="hlink"/>
                </a:solidFill>
              </a:rPr>
              <a:t>3.</a:t>
            </a:r>
            <a:r>
              <a:rPr lang="en-US" altLang="en-US" smtClean="0"/>
              <a:t>	Good design demands good compromises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Make the common case fast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Layers of software/hardware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Compiler, assembler,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RISC-V: typical of RISC ISAs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c.f. x86</a:t>
            </a:r>
            <a:endParaRPr lang="en-AU" altLang="en-US" smtClean="0"/>
          </a:p>
        </p:txBody>
      </p:sp>
      <p:sp>
        <p:nvSpPr>
          <p:cNvPr id="216069" name="Text Box 4"/>
          <p:cNvSpPr txBox="1">
            <a:spLocks noChangeArrowheads="1"/>
          </p:cNvSpPr>
          <p:nvPr/>
        </p:nvSpPr>
        <p:spPr bwMode="auto">
          <a:xfrm rot="5400000">
            <a:off x="7477125" y="1295400"/>
            <a:ext cx="29670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§2.20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599C51B-ABCF-48BB-A37F-675ECCC2FE4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en-US" sz="1400" smtClean="0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Memory Operands</a:t>
            </a:r>
            <a:endParaRPr lang="en-AU" altLang="en-US" smtClean="0"/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Memory is byte addressed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Each address identifies an 8-bit byte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RISC-V is Little Endian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Least-significant byte at least address of a word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i="1" dirty="0" smtClean="0"/>
              <a:t>c.f.</a:t>
            </a:r>
            <a:r>
              <a:rPr lang="en-AU" altLang="en-US" sz="2400" dirty="0" smtClean="0"/>
              <a:t> Big Endian: most-significant byte at least address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120761"/>
            <a:ext cx="7200800" cy="36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E478EFA-0F0B-455E-98E2-D0E6646FF81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 smtClean="0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Memory Operand Example</a:t>
            </a:r>
            <a:endParaRPr lang="en-AU" altLang="en-US" smtClean="0"/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A[12] = h + A[8];</a:t>
            </a:r>
          </a:p>
          <a:p>
            <a:pPr lvl="1" eaLnBrk="1" hangingPunct="1"/>
            <a:r>
              <a:rPr lang="en-US" altLang="en-US" dirty="0" smtClean="0"/>
              <a:t>h in x21, base address of A in x22</a:t>
            </a:r>
          </a:p>
          <a:p>
            <a:pPr lvl="1" eaLnBrk="1" hangingPunct="1"/>
            <a:r>
              <a:rPr lang="en-US" altLang="en-US" dirty="0" smtClean="0">
                <a:solidFill>
                  <a:srgbClr val="0000FF"/>
                </a:solidFill>
              </a:rPr>
              <a:t>Each element of array  A is </a:t>
            </a:r>
            <a:r>
              <a:rPr lang="en-US" altLang="en-US" dirty="0" err="1" smtClean="0">
                <a:solidFill>
                  <a:srgbClr val="0000FF"/>
                </a:solidFill>
              </a:rPr>
              <a:t>doubleword</a:t>
            </a:r>
            <a:r>
              <a:rPr lang="en-US" altLang="en-US" dirty="0" smtClean="0">
                <a:solidFill>
                  <a:srgbClr val="0000FF"/>
                </a:solidFill>
              </a:rPr>
              <a:t>.</a:t>
            </a:r>
          </a:p>
          <a:p>
            <a:pPr eaLnBrk="1" hangingPunct="1"/>
            <a:r>
              <a:rPr lang="en-US" altLang="en-US" dirty="0" smtClean="0"/>
              <a:t>Compiled RISC-V code:</a:t>
            </a:r>
          </a:p>
          <a:p>
            <a:pPr lvl="1" eaLnBrk="1" hangingPunct="1"/>
            <a:r>
              <a:rPr lang="en-US" altLang="en-US" dirty="0" smtClean="0"/>
              <a:t>Index 8 requires offset of 64</a:t>
            </a:r>
          </a:p>
          <a:p>
            <a:pPr lvl="2" eaLnBrk="1" hangingPunct="1"/>
            <a:r>
              <a:rPr lang="en-US" altLang="en-US" dirty="0" smtClean="0"/>
              <a:t>8 bytes per </a:t>
            </a:r>
            <a:r>
              <a:rPr lang="en-US" altLang="en-US" dirty="0" err="1" smtClean="0"/>
              <a:t>doubleword</a:t>
            </a: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		x9, 64(x22)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add		x9, x21, x9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		x9, 96(x22)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3DE21BF-99EE-4F4C-A6E6-5814A5CC029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 smtClean="0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Registers vs. Memory</a:t>
            </a:r>
            <a:endParaRPr lang="en-AU" altLang="en-US" smtClean="0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Registers are faster to access than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Operating on memory data requires loads and stores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More instructions to be executed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Compiler must use registers for variables as much as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Only spill to memory for less frequently used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Register optimization is important!</a:t>
            </a:r>
            <a:endParaRPr lang="en-AU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63E5D07-1563-4715-898A-E3A816E0E23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 smtClean="0"/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383758"/>
            <a:ext cx="8630915" cy="1631216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2.3.2 Constant </a:t>
            </a:r>
            <a:r>
              <a:rPr lang="en-US" altLang="en-US" sz="3600" dirty="0"/>
              <a:t>or Immediate </a:t>
            </a:r>
            <a:r>
              <a:rPr lang="en-US" altLang="en-US" sz="3600" dirty="0" smtClean="0"/>
              <a:t>Operands</a:t>
            </a:r>
            <a:br>
              <a:rPr lang="en-US" altLang="en-US" sz="3600" dirty="0" smtClean="0"/>
            </a:b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endParaRPr lang="en-AU" altLang="en-US" sz="2800" dirty="0"/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9552" y="2780928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Constant data specified in an instruction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x22, x22, 4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Make the common case fast</a:t>
            </a:r>
            <a:r>
              <a:rPr lang="zh-CN" altLang="en-US" sz="2400" b="1" dirty="0">
                <a:ea typeface="宋体" panose="02010600030101010101" pitchFamily="2" charset="-122"/>
              </a:rPr>
              <a:t>（加速经常性操作）</a:t>
            </a:r>
            <a:endParaRPr lang="en-US" altLang="en-US" sz="2400" b="1" dirty="0"/>
          </a:p>
          <a:p>
            <a:pPr lvl="1" eaLnBrk="1" hangingPunct="1"/>
            <a:r>
              <a:rPr lang="en-US" altLang="en-US" dirty="0" smtClean="0"/>
              <a:t>Small constants are common</a:t>
            </a:r>
          </a:p>
          <a:p>
            <a:pPr lvl="1" eaLnBrk="1" hangingPunct="1"/>
            <a:r>
              <a:rPr lang="en-US" altLang="en-US" dirty="0" smtClean="0"/>
              <a:t>Immediate operand avoids a load instruction</a:t>
            </a:r>
            <a:endParaRPr lang="en-AU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51520" y="175161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Immediate Operands</a:t>
            </a:r>
            <a:endParaRPr lang="zh-CN" alt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8459788" cy="39433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solidFill>
                  <a:srgbClr val="FF3300"/>
                </a:solidFill>
                <a:ea typeface="宋体" panose="02010600030101010101" pitchFamily="2" charset="-122"/>
              </a:rPr>
              <a:t>Constant or immediate Operands</a:t>
            </a:r>
          </a:p>
          <a:p>
            <a:pPr lvl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Many time a program will use a constant in an operation</a:t>
            </a:r>
          </a:p>
          <a:p>
            <a:pPr lvl="2">
              <a:lnSpc>
                <a:spcPct val="8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Incrementing index to point to next element of array</a:t>
            </a:r>
          </a:p>
          <a:p>
            <a:pPr lvl="2">
              <a:lnSpc>
                <a:spcPct val="8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Add the constant 4 to register x22</a:t>
            </a:r>
          </a:p>
          <a:p>
            <a:pPr lvl="2">
              <a:lnSpc>
                <a:spcPct val="8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Assuming </a:t>
            </a:r>
            <a:r>
              <a:rPr lang="en-US" altLang="zh-CN" sz="1600" smtClean="0">
                <a:solidFill>
                  <a:srgbClr val="FF3300"/>
                </a:solidFill>
                <a:ea typeface="宋体" panose="02010600030101010101" pitchFamily="2" charset="-122"/>
              </a:rPr>
              <a:t>AddrConstants4</a:t>
            </a:r>
            <a:r>
              <a:rPr lang="en-US" altLang="zh-CN" sz="1600" smtClean="0">
                <a:ea typeface="宋体" panose="02010600030101010101" pitchFamily="2" charset="-122"/>
              </a:rPr>
              <a:t> is address</a:t>
            </a:r>
            <a:r>
              <a:rPr lang="en-US" altLang="zh-CN" sz="1600" smtClean="0">
                <a:solidFill>
                  <a:srgbClr val="FF3300"/>
                </a:solidFill>
                <a:ea typeface="宋体" panose="02010600030101010101" pitchFamily="2" charset="-122"/>
              </a:rPr>
              <a:t> pointer</a:t>
            </a:r>
            <a:r>
              <a:rPr lang="en-US" altLang="zh-CN" sz="1600" smtClean="0">
                <a:ea typeface="宋体" panose="02010600030101010101" pitchFamily="2" charset="-122"/>
              </a:rPr>
              <a:t> of constant 4</a:t>
            </a:r>
          </a:p>
          <a:p>
            <a:pPr marL="1828800" lvl="4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smtClean="0">
                <a:solidFill>
                  <a:srgbClr val="FF3300"/>
                </a:solidFill>
                <a:ea typeface="宋体" panose="02010600030101010101" pitchFamily="2" charset="-122"/>
              </a:rPr>
              <a:t>AddrConstants4</a:t>
            </a:r>
            <a:r>
              <a:rPr lang="zh-CN" altLang="en-US" sz="1600" smtClean="0">
                <a:solidFill>
                  <a:srgbClr val="FF3300"/>
                </a:solidFill>
                <a:ea typeface="宋体" panose="02010600030101010101" pitchFamily="2" charset="-122"/>
              </a:rPr>
              <a:t>是具体的位移量，例如</a:t>
            </a:r>
            <a:r>
              <a:rPr lang="en-US" altLang="zh-CN" sz="1600" smtClean="0">
                <a:solidFill>
                  <a:srgbClr val="FF3300"/>
                </a:solidFill>
                <a:ea typeface="宋体" panose="02010600030101010101" pitchFamily="2" charset="-122"/>
              </a:rPr>
              <a:t>24</a:t>
            </a:r>
            <a:endParaRPr lang="en-US" altLang="zh-CN" sz="1600" b="1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ea typeface="宋体" panose="02010600030101010101" pitchFamily="2" charset="-122"/>
              </a:rPr>
              <a:t>	ld x9, AddrConstant4(x3)	// x9=constant 4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ea typeface="宋体" panose="02010600030101010101" pitchFamily="2" charset="-122"/>
              </a:rPr>
              <a:t>	add x22, x22, x9	</a:t>
            </a:r>
            <a:endParaRPr lang="en-US" altLang="zh-CN" sz="1300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Immediate: Other method for adding constant 4 to x22</a:t>
            </a:r>
          </a:p>
          <a:p>
            <a:pPr lvl="2">
              <a:lnSpc>
                <a:spcPct val="8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Avoids the load instruction</a:t>
            </a:r>
          </a:p>
          <a:p>
            <a:pPr lvl="2">
              <a:lnSpc>
                <a:spcPct val="8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Offer versions of the instruction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smtClean="0">
                <a:ea typeface="宋体" panose="02010600030101010101" pitchFamily="2" charset="-122"/>
              </a:rPr>
              <a:t>		addi   x22, x22, 4	// x22= x22+ 4 </a:t>
            </a:r>
          </a:p>
          <a:p>
            <a:pPr lvl="1">
              <a:lnSpc>
                <a:spcPct val="80000"/>
              </a:lnSpc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Constant zero: a register x0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solidFill>
                  <a:srgbClr val="FF3300"/>
                </a:solidFill>
                <a:ea typeface="宋体" panose="02010600030101010101" pitchFamily="2" charset="-122"/>
              </a:rPr>
              <a:t>Design Principle 3</a:t>
            </a:r>
          </a:p>
          <a:p>
            <a:pPr lvl="2">
              <a:lnSpc>
                <a:spcPct val="80000"/>
              </a:lnSpc>
            </a:pPr>
            <a:r>
              <a:rPr lang="en-US" altLang="zh-CN" b="1" i="1" smtClean="0">
                <a:ea typeface="宋体" panose="02010600030101010101" pitchFamily="2" charset="-122"/>
              </a:rPr>
              <a:t> </a:t>
            </a:r>
            <a:r>
              <a:rPr lang="en-US" altLang="zh-CN" b="1" i="1" smtClean="0">
                <a:solidFill>
                  <a:srgbClr val="FF0000"/>
                </a:solidFill>
                <a:ea typeface="宋体" panose="02010600030101010101" pitchFamily="2" charset="-122"/>
              </a:rPr>
              <a:t>Make the common case fast</a:t>
            </a:r>
            <a:r>
              <a:rPr lang="en-US" altLang="zh-CN" b="1" i="1" smtClean="0">
                <a:ea typeface="宋体" panose="02010600030101010101" pitchFamily="2" charset="-122"/>
              </a:rPr>
              <a:t>: (why?)</a:t>
            </a:r>
            <a:br>
              <a:rPr lang="en-US" altLang="zh-CN" b="1" i="1" smtClean="0">
                <a:ea typeface="宋体" panose="02010600030101010101" pitchFamily="2" charset="-122"/>
              </a:rPr>
            </a:br>
            <a:r>
              <a:rPr lang="en-US" altLang="zh-CN" sz="1800" smtClean="0">
                <a:ea typeface="宋体" panose="02010600030101010101" pitchFamily="2" charset="-122"/>
              </a:rPr>
              <a:t>Constant operands occur frequently</a:t>
            </a:r>
            <a:br>
              <a:rPr lang="en-US" altLang="zh-CN" sz="1800" smtClean="0">
                <a:ea typeface="宋体" panose="02010600030101010101" pitchFamily="2" charset="-122"/>
              </a:rPr>
            </a:br>
            <a:r>
              <a:rPr lang="en-US" altLang="zh-CN" sz="1800" smtClean="0">
                <a:ea typeface="宋体" panose="02010600030101010101" pitchFamily="2" charset="-122"/>
              </a:rPr>
              <a:t>it is  very common</a:t>
            </a:r>
            <a:br>
              <a:rPr lang="en-US" altLang="zh-CN" sz="1800" smtClean="0">
                <a:ea typeface="宋体" panose="02010600030101010101" pitchFamily="2" charset="-122"/>
              </a:rPr>
            </a:br>
            <a:r>
              <a:rPr lang="en-US" altLang="zh-CN" sz="1800" smtClean="0">
                <a:ea typeface="宋体" panose="02010600030101010101" pitchFamily="2" charset="-122"/>
              </a:rPr>
              <a:t>Loading them from memory is very slow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7191375" y="2187575"/>
            <a:ext cx="809625" cy="2268538"/>
            <a:chOff x="4967" y="391"/>
            <a:chExt cx="680" cy="1905"/>
          </a:xfrm>
        </p:grpSpPr>
        <p:sp>
          <p:nvSpPr>
            <p:cNvPr id="44040" name="Line 4"/>
            <p:cNvSpPr>
              <a:spLocks noChangeShapeType="1"/>
            </p:cNvSpPr>
            <p:nvPr/>
          </p:nvSpPr>
          <p:spPr bwMode="auto">
            <a:xfrm>
              <a:off x="5193" y="436"/>
              <a:ext cx="0" cy="1860"/>
            </a:xfrm>
            <a:prstGeom prst="line">
              <a:avLst/>
            </a:prstGeom>
            <a:noFill/>
            <a:ln w="9525" cap="rnd">
              <a:solidFill>
                <a:srgbClr val="007A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1" name="Line 5"/>
            <p:cNvSpPr>
              <a:spLocks noChangeShapeType="1"/>
            </p:cNvSpPr>
            <p:nvPr/>
          </p:nvSpPr>
          <p:spPr bwMode="auto">
            <a:xfrm>
              <a:off x="5647" y="391"/>
              <a:ext cx="0" cy="1905"/>
            </a:xfrm>
            <a:prstGeom prst="line">
              <a:avLst/>
            </a:prstGeom>
            <a:noFill/>
            <a:ln w="9525" cap="rnd">
              <a:solidFill>
                <a:srgbClr val="007A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2" name="Rectangle 6"/>
            <p:cNvSpPr>
              <a:spLocks noChangeArrowheads="1"/>
            </p:cNvSpPr>
            <p:nvPr/>
          </p:nvSpPr>
          <p:spPr bwMode="auto">
            <a:xfrm>
              <a:off x="5194" y="1071"/>
              <a:ext cx="453" cy="183"/>
            </a:xfrm>
            <a:prstGeom prst="rect">
              <a:avLst/>
            </a:prstGeom>
            <a:noFill/>
            <a:ln w="9525" cap="rnd" algn="ctr">
              <a:solidFill>
                <a:srgbClr val="007A7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hlink"/>
                </a:buClr>
                <a:buSzTx/>
                <a:buFontTx/>
                <a:buNone/>
                <a:defRPr/>
              </a:pPr>
              <a:endParaRPr lang="zh-CN" altLang="en-US" sz="1050" smtClean="0">
                <a:latin typeface="Arial" panose="020B0604020202020204" pitchFamily="34" charset="0"/>
                <a:ea typeface="宋体" panose="0201060003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4043" name="Rectangle 7"/>
            <p:cNvSpPr>
              <a:spLocks noChangeArrowheads="1"/>
            </p:cNvSpPr>
            <p:nvPr/>
          </p:nvSpPr>
          <p:spPr bwMode="auto">
            <a:xfrm>
              <a:off x="5193" y="1253"/>
              <a:ext cx="454" cy="182"/>
            </a:xfrm>
            <a:prstGeom prst="rect">
              <a:avLst/>
            </a:prstGeom>
            <a:noFill/>
            <a:ln w="9525" cap="rnd" algn="ctr">
              <a:solidFill>
                <a:srgbClr val="007A7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accent2"/>
                </a:buClr>
                <a:buSzPct val="85000"/>
                <a:buFont typeface="Wingdings" panose="05000000000000000000" pitchFamily="2" charset="2"/>
                <a:buNone/>
              </a:pPr>
              <a:endParaRPr lang="zh-CN" altLang="en-US" sz="1500"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4044" name="Rectangle 8"/>
            <p:cNvSpPr>
              <a:spLocks noChangeArrowheads="1"/>
            </p:cNvSpPr>
            <p:nvPr/>
          </p:nvSpPr>
          <p:spPr bwMode="auto">
            <a:xfrm>
              <a:off x="5193" y="1434"/>
              <a:ext cx="454" cy="182"/>
            </a:xfrm>
            <a:prstGeom prst="rect">
              <a:avLst/>
            </a:prstGeom>
            <a:noFill/>
            <a:ln w="9525" cap="rnd" algn="ctr">
              <a:solidFill>
                <a:srgbClr val="007A7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accent2"/>
                </a:buClr>
                <a:buSzPct val="85000"/>
                <a:buFont typeface="Wingdings" panose="05000000000000000000" pitchFamily="2" charset="2"/>
                <a:buNone/>
              </a:pPr>
              <a:endParaRPr lang="zh-CN" altLang="en-US" sz="1500"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4045" name="Line 9"/>
            <p:cNvSpPr>
              <a:spLocks noChangeShapeType="1"/>
            </p:cNvSpPr>
            <p:nvPr/>
          </p:nvSpPr>
          <p:spPr bwMode="auto">
            <a:xfrm>
              <a:off x="5057" y="1616"/>
              <a:ext cx="137" cy="0"/>
            </a:xfrm>
            <a:prstGeom prst="line">
              <a:avLst/>
            </a:prstGeom>
            <a:noFill/>
            <a:ln w="9525" cap="rnd">
              <a:solidFill>
                <a:srgbClr val="007A7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6" name="Rectangle 10"/>
            <p:cNvSpPr>
              <a:spLocks noChangeArrowheads="1"/>
            </p:cNvSpPr>
            <p:nvPr/>
          </p:nvSpPr>
          <p:spPr bwMode="auto">
            <a:xfrm>
              <a:off x="5194" y="1616"/>
              <a:ext cx="453" cy="181"/>
            </a:xfrm>
            <a:prstGeom prst="rect">
              <a:avLst/>
            </a:prstGeom>
            <a:noFill/>
            <a:ln w="9525" cap="rnd" algn="ctr">
              <a:solidFill>
                <a:srgbClr val="007A7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hlink"/>
                </a:buClr>
                <a:buSzTx/>
                <a:buFontTx/>
                <a:buNone/>
                <a:defRPr/>
              </a:pPr>
              <a:r>
                <a:rPr lang="en-US" altLang="zh-CN" sz="1050" smtClean="0">
                  <a:latin typeface="Arial" panose="020B0604020202020204" pitchFamily="34" charset="0"/>
                  <a:ea typeface="宋体" panose="02010600030101010101" pitchFamily="2" charset="-122"/>
                  <a:cs typeface="Arial Unicode MS" panose="020B0604020202020204" pitchFamily="34" charset="-122"/>
                </a:rPr>
                <a:t>4</a:t>
              </a:r>
            </a:p>
          </p:txBody>
        </p:sp>
        <p:sp>
          <p:nvSpPr>
            <p:cNvPr id="49167" name="Rectangle 11"/>
            <p:cNvSpPr>
              <a:spLocks noChangeArrowheads="1"/>
            </p:cNvSpPr>
            <p:nvPr/>
          </p:nvSpPr>
          <p:spPr bwMode="auto">
            <a:xfrm>
              <a:off x="5194" y="618"/>
              <a:ext cx="453" cy="184"/>
            </a:xfrm>
            <a:prstGeom prst="rect">
              <a:avLst/>
            </a:prstGeom>
            <a:noFill/>
            <a:ln w="9525" cap="rnd" algn="ctr">
              <a:solidFill>
                <a:srgbClr val="007A7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hlink"/>
                </a:buClr>
                <a:buSzTx/>
                <a:buFontTx/>
                <a:buNone/>
                <a:defRPr/>
              </a:pPr>
              <a:endParaRPr lang="zh-CN" altLang="en-US" sz="1050" smtClean="0">
                <a:latin typeface="Arial" panose="020B0604020202020204" pitchFamily="34" charset="0"/>
                <a:ea typeface="宋体" panose="0201060003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4048" name="Line 12"/>
            <p:cNvSpPr>
              <a:spLocks noChangeShapeType="1"/>
            </p:cNvSpPr>
            <p:nvPr/>
          </p:nvSpPr>
          <p:spPr bwMode="auto">
            <a:xfrm>
              <a:off x="4967" y="618"/>
              <a:ext cx="181" cy="0"/>
            </a:xfrm>
            <a:prstGeom prst="line">
              <a:avLst/>
            </a:prstGeom>
            <a:noFill/>
            <a:ln w="9525" cap="rnd">
              <a:solidFill>
                <a:srgbClr val="007A7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9" name="Text Box 13"/>
            <p:cNvSpPr txBox="1">
              <a:spLocks noChangeArrowheads="1"/>
            </p:cNvSpPr>
            <p:nvPr/>
          </p:nvSpPr>
          <p:spPr bwMode="auto">
            <a:xfrm>
              <a:off x="5239" y="846"/>
              <a:ext cx="36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Tx/>
                <a:buFontTx/>
                <a:buNone/>
                <a:defRPr/>
              </a:pPr>
              <a:r>
                <a:rPr lang="en-US" altLang="zh-CN" sz="1050" dirty="0" smtClean="0">
                  <a:latin typeface="Arial" panose="020B0604020202020204" pitchFamily="34" charset="0"/>
                  <a:ea typeface="宋体" panose="02010600030101010101" pitchFamily="2" charset="-122"/>
                  <a:cs typeface="Arial Unicode MS" panose="020B0604020202020204" pitchFamily="34" charset="-122"/>
                </a:rPr>
                <a:t>….</a:t>
              </a:r>
            </a:p>
          </p:txBody>
        </p:sp>
      </p:grpSp>
      <p:sp>
        <p:nvSpPr>
          <p:cNvPr id="44036" name="Rectangle 14"/>
          <p:cNvSpPr>
            <a:spLocks noChangeArrowheads="1"/>
          </p:cNvSpPr>
          <p:nvPr/>
        </p:nvSpPr>
        <p:spPr bwMode="auto">
          <a:xfrm>
            <a:off x="6786563" y="2349500"/>
            <a:ext cx="346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zh-CN" sz="120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x3</a:t>
            </a:r>
          </a:p>
        </p:txBody>
      </p:sp>
      <p:sp>
        <p:nvSpPr>
          <p:cNvPr id="44037" name="Freeform 15"/>
          <p:cNvSpPr>
            <a:spLocks/>
          </p:cNvSpPr>
          <p:nvPr/>
        </p:nvSpPr>
        <p:spPr bwMode="auto">
          <a:xfrm>
            <a:off x="3816350" y="2943225"/>
            <a:ext cx="3457575" cy="701675"/>
          </a:xfrm>
          <a:custGeom>
            <a:avLst/>
            <a:gdLst>
              <a:gd name="T0" fmla="*/ 2147483646 w 2904"/>
              <a:gd name="T1" fmla="*/ 0 h 635"/>
              <a:gd name="T2" fmla="*/ 2147483646 w 2904"/>
              <a:gd name="T3" fmla="*/ 2147483646 h 635"/>
              <a:gd name="T4" fmla="*/ 2147483646 w 2904"/>
              <a:gd name="T5" fmla="*/ 2147483646 h 635"/>
              <a:gd name="T6" fmla="*/ 2147483646 w 2904"/>
              <a:gd name="T7" fmla="*/ 2147483646 h 635"/>
              <a:gd name="T8" fmla="*/ 2147483646 w 2904"/>
              <a:gd name="T9" fmla="*/ 2147483646 h 635"/>
              <a:gd name="T10" fmla="*/ 2147483646 w 2904"/>
              <a:gd name="T11" fmla="*/ 2147483646 h 635"/>
              <a:gd name="T12" fmla="*/ 2147483646 w 2904"/>
              <a:gd name="T13" fmla="*/ 2147483646 h 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04"/>
              <a:gd name="T22" fmla="*/ 0 h 635"/>
              <a:gd name="T23" fmla="*/ 2904 w 2904"/>
              <a:gd name="T24" fmla="*/ 635 h 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04" h="635">
                <a:moveTo>
                  <a:pt x="91" y="0"/>
                </a:moveTo>
                <a:cubicBezTo>
                  <a:pt x="114" y="38"/>
                  <a:pt x="137" y="76"/>
                  <a:pt x="182" y="91"/>
                </a:cubicBezTo>
                <a:cubicBezTo>
                  <a:pt x="227" y="106"/>
                  <a:pt x="0" y="91"/>
                  <a:pt x="363" y="91"/>
                </a:cubicBezTo>
                <a:cubicBezTo>
                  <a:pt x="726" y="91"/>
                  <a:pt x="1966" y="68"/>
                  <a:pt x="2359" y="91"/>
                </a:cubicBezTo>
                <a:cubicBezTo>
                  <a:pt x="2752" y="114"/>
                  <a:pt x="2654" y="174"/>
                  <a:pt x="2722" y="227"/>
                </a:cubicBezTo>
                <a:cubicBezTo>
                  <a:pt x="2790" y="280"/>
                  <a:pt x="2738" y="340"/>
                  <a:pt x="2768" y="408"/>
                </a:cubicBezTo>
                <a:cubicBezTo>
                  <a:pt x="2798" y="476"/>
                  <a:pt x="2851" y="555"/>
                  <a:pt x="2904" y="635"/>
                </a:cubicBezTo>
              </a:path>
            </a:pathLst>
          </a:custGeom>
          <a:noFill/>
          <a:ln w="9525" cap="rnd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8" name="Rectangle 16"/>
          <p:cNvSpPr>
            <a:spLocks noChangeArrowheads="1"/>
          </p:cNvSpPr>
          <p:nvPr/>
        </p:nvSpPr>
        <p:spPr bwMode="auto">
          <a:xfrm>
            <a:off x="6354763" y="3590925"/>
            <a:ext cx="1108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hlink"/>
              </a:buClr>
              <a:buSzTx/>
              <a:buFontTx/>
              <a:buNone/>
              <a:defRPr/>
            </a:pPr>
            <a:r>
              <a:rPr lang="en-US" altLang="zh-CN" sz="1000" dirty="0" smtClean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 Unicode MS" panose="020B0604020202020204" pitchFamily="34" charset="-122"/>
              </a:rPr>
              <a:t>AddrConstants</a:t>
            </a:r>
            <a:r>
              <a:rPr lang="en-US" altLang="zh-CN" sz="750" dirty="0" smtClean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 Unicode MS" panose="020B0604020202020204" pitchFamily="34" charset="-122"/>
              </a:rPr>
              <a:t>4</a:t>
            </a:r>
          </a:p>
        </p:txBody>
      </p:sp>
      <p:sp>
        <p:nvSpPr>
          <p:cNvPr id="44039" name="标题 1"/>
          <p:cNvSpPr>
            <a:spLocks noGrp="1"/>
          </p:cNvSpPr>
          <p:nvPr>
            <p:ph type="title"/>
          </p:nvPr>
        </p:nvSpPr>
        <p:spPr>
          <a:xfrm>
            <a:off x="684213" y="446088"/>
            <a:ext cx="6624637" cy="461962"/>
          </a:xfrm>
        </p:spPr>
        <p:txBody>
          <a:bodyPr/>
          <a:lstStyle/>
          <a:p>
            <a:pPr algn="ctr"/>
            <a:r>
              <a:rPr lang="en-US" altLang="zh-CN" sz="2400" smtClean="0">
                <a:ea typeface="宋体" panose="02010600030101010101" pitchFamily="2" charset="-122"/>
              </a:rPr>
              <a:t>Constant or Immediate Operands</a:t>
            </a:r>
            <a:endParaRPr lang="zh-CN" altLang="en-US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92275" y="6310585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B32BF43-8EE6-40EB-8278-737730B889C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 smtClean="0"/>
          </a:p>
        </p:txBody>
      </p:sp>
      <p:sp>
        <p:nvSpPr>
          <p:cNvPr id="45059" name="Rectangle 8"/>
          <p:cNvSpPr>
            <a:spLocks noGrp="1" noChangeArrowheads="1"/>
          </p:cNvSpPr>
          <p:nvPr>
            <p:ph type="title"/>
          </p:nvPr>
        </p:nvSpPr>
        <p:spPr>
          <a:xfrm>
            <a:off x="417514" y="1171323"/>
            <a:ext cx="8259762" cy="523220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Unsigned Binary Integers</a:t>
            </a:r>
          </a:p>
        </p:txBody>
      </p:sp>
      <p:sp>
        <p:nvSpPr>
          <p:cNvPr id="450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918742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Given an n-bit number</a:t>
            </a:r>
            <a:endParaRPr lang="en-AU" altLang="en-US" dirty="0" smtClean="0"/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755804"/>
              </p:ext>
            </p:extLst>
          </p:nvPr>
        </p:nvGraphicFramePr>
        <p:xfrm>
          <a:off x="1476375" y="2493417"/>
          <a:ext cx="60102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0" name="Equation" r:id="rId4" imgW="2501900" imgH="241300" progId="Equation.3">
                  <p:embed/>
                </p:oleObj>
              </mc:Choice>
              <mc:Fallback>
                <p:oleObj name="Equation" r:id="rId4" imgW="2501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93417"/>
                        <a:ext cx="6010275" cy="5794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684213" y="2637879"/>
            <a:ext cx="82804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Range: 0 to +2</a:t>
            </a:r>
            <a:r>
              <a:rPr lang="en-US" altLang="en-US" baseline="30000" dirty="0"/>
              <a:t>n</a:t>
            </a:r>
            <a:r>
              <a:rPr lang="en-US" altLang="en-US" dirty="0"/>
              <a:t> – 1</a:t>
            </a:r>
          </a:p>
          <a:p>
            <a:pPr eaLnBrk="1" hangingPunct="1"/>
            <a:r>
              <a:rPr lang="en-US" altLang="en-US" dirty="0"/>
              <a:t>Example</a:t>
            </a:r>
          </a:p>
          <a:p>
            <a:pPr lvl="1" eaLnBrk="1" hangingPunct="1"/>
            <a:r>
              <a:rPr lang="en-US" altLang="en-US" sz="2400" dirty="0"/>
              <a:t>0000 0000 … 0000 1011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= 0 + … + 1×2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 + 0×2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+1×2</a:t>
            </a:r>
            <a:r>
              <a:rPr lang="en-US" altLang="en-US" sz="2400" baseline="30000" dirty="0"/>
              <a:t>1</a:t>
            </a:r>
            <a:r>
              <a:rPr lang="en-US" altLang="en-US" sz="2400" dirty="0"/>
              <a:t> +1×2</a:t>
            </a:r>
            <a:r>
              <a:rPr lang="en-US" altLang="en-US" sz="2400" baseline="30000" dirty="0"/>
              <a:t>0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= 0 + … + 8 + 0 + 2 + 1 = 11</a:t>
            </a:r>
            <a:r>
              <a:rPr lang="en-US" altLang="en-US" sz="2400" baseline="-25000" dirty="0"/>
              <a:t>10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Using 64 bits: 0 to +18,446,774,073,709,551,615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§2.4 Signed and Unsigned Numbers</a:t>
            </a: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6660232" y="792295"/>
            <a:ext cx="19170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第三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章已讲过，不讲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8"/>
          <p:cNvSpPr txBox="1">
            <a:spLocks noChangeArrowheads="1"/>
          </p:cNvSpPr>
          <p:nvPr/>
        </p:nvSpPr>
        <p:spPr bwMode="auto">
          <a:xfrm>
            <a:off x="317501" y="105095"/>
            <a:ext cx="82597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 dirty="0" smtClean="0"/>
              <a:t>2.4 Signed </a:t>
            </a:r>
            <a:r>
              <a:rPr lang="en-US" altLang="en-US" sz="3600" kern="0" dirty="0"/>
              <a:t>and Unsigned Numbers</a:t>
            </a:r>
            <a:endParaRPr lang="en-US" altLang="en-US" sz="3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8D6ACAAD-8BE3-4B20-A086-DE3324FC7B8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en-US" sz="1400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543092"/>
            <a:ext cx="8259762" cy="646331"/>
          </a:xfrm>
        </p:spPr>
        <p:txBody>
          <a:bodyPr/>
          <a:lstStyle/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600" dirty="0" smtClean="0"/>
              <a:t>Instruction Set</a:t>
            </a:r>
            <a:endParaRPr lang="en-AU" altLang="en-US" sz="3600" dirty="0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9186" y="2492896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 repertoire of instructions of a computer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Different computers have different instruction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But with many aspects in common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Early computers had very simple instruction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Simplified implementation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Many modern computers also have simple instruction sets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 Introduction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5536" y="552392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2.1 Introduction</a:t>
            </a:r>
            <a:endParaRPr lang="en-AU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BAA5684-C2E3-4D48-BCCC-8580E4CCF94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 smtClean="0"/>
          </a:p>
        </p:txBody>
      </p:sp>
      <p:sp>
        <p:nvSpPr>
          <p:cNvPr id="47107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2’s-Complement Signed Integers</a:t>
            </a:r>
            <a:endParaRPr lang="en-AU" altLang="en-US" sz="4000" smtClean="0"/>
          </a:p>
        </p:txBody>
      </p:sp>
      <p:sp>
        <p:nvSpPr>
          <p:cNvPr id="4710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 smtClean="0"/>
              <a:t>Given an n-bit number</a:t>
            </a:r>
            <a:endParaRPr lang="en-AU" altLang="en-US" smtClean="0"/>
          </a:p>
        </p:txBody>
      </p:sp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1433513" y="1844675"/>
          <a:ext cx="6223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7" name="Equation" r:id="rId4" imgW="2590800" imgH="241300" progId="Equation.3">
                  <p:embed/>
                </p:oleObj>
              </mc:Choice>
              <mc:Fallback>
                <p:oleObj name="Equation" r:id="rId4" imgW="25908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1844675"/>
                        <a:ext cx="6223000" cy="579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755650" y="2565400"/>
            <a:ext cx="827087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Range: –2</a:t>
            </a:r>
            <a:r>
              <a:rPr lang="en-US" altLang="en-US" baseline="30000"/>
              <a:t>n – 1</a:t>
            </a:r>
            <a:r>
              <a:rPr lang="en-US" altLang="en-US"/>
              <a:t> to +2</a:t>
            </a:r>
            <a:r>
              <a:rPr lang="en-US" altLang="en-US" baseline="30000"/>
              <a:t>n – 1</a:t>
            </a:r>
            <a:r>
              <a:rPr lang="en-US" altLang="en-US"/>
              <a:t> – 1</a:t>
            </a:r>
          </a:p>
          <a:p>
            <a:pPr eaLnBrk="1" hangingPunct="1"/>
            <a:r>
              <a:rPr lang="en-US" altLang="en-US"/>
              <a:t>Example</a:t>
            </a:r>
          </a:p>
          <a:p>
            <a:pPr lvl="1" eaLnBrk="1" hangingPunct="1"/>
            <a:r>
              <a:rPr lang="en-US" altLang="en-US" sz="2400"/>
              <a:t>1111 1111 … 1111 1100</a:t>
            </a:r>
            <a:r>
              <a:rPr lang="en-US" altLang="en-US" sz="2400" baseline="-25000"/>
              <a:t>2</a:t>
            </a:r>
            <a:r>
              <a:rPr lang="en-US" altLang="en-US" sz="2400"/>
              <a:t/>
            </a:r>
            <a:br>
              <a:rPr lang="en-US" altLang="en-US" sz="2400"/>
            </a:br>
            <a:r>
              <a:rPr lang="en-US" altLang="en-US" sz="2400"/>
              <a:t>= –1×2</a:t>
            </a:r>
            <a:r>
              <a:rPr lang="en-US" altLang="en-US" sz="2400" baseline="30000"/>
              <a:t>31</a:t>
            </a:r>
            <a:r>
              <a:rPr lang="en-US" altLang="en-US" sz="2400"/>
              <a:t> + 1×2</a:t>
            </a:r>
            <a:r>
              <a:rPr lang="en-US" altLang="en-US" sz="2400" baseline="30000"/>
              <a:t>30</a:t>
            </a:r>
            <a:r>
              <a:rPr lang="en-US" altLang="en-US" sz="2400"/>
              <a:t> + … + 1×2</a:t>
            </a:r>
            <a:r>
              <a:rPr lang="en-US" altLang="en-US" sz="2400" baseline="30000"/>
              <a:t>2</a:t>
            </a:r>
            <a:r>
              <a:rPr lang="en-US" altLang="en-US" sz="2400"/>
              <a:t> +0×2</a:t>
            </a:r>
            <a:r>
              <a:rPr lang="en-US" altLang="en-US" sz="2400" baseline="30000"/>
              <a:t>1</a:t>
            </a:r>
            <a:r>
              <a:rPr lang="en-US" altLang="en-US" sz="2400"/>
              <a:t> +0×2</a:t>
            </a:r>
            <a:r>
              <a:rPr lang="en-US" altLang="en-US" sz="2400" baseline="30000"/>
              <a:t>0</a:t>
            </a:r>
            <a:r>
              <a:rPr lang="en-US" altLang="en-US" sz="2400"/>
              <a:t/>
            </a:r>
            <a:br>
              <a:rPr lang="en-US" altLang="en-US" sz="2400"/>
            </a:br>
            <a:r>
              <a:rPr lang="en-US" altLang="en-US" sz="2400"/>
              <a:t>= –2,147,483,648 + 2,147,483,644 = –4</a:t>
            </a:r>
            <a:r>
              <a:rPr lang="en-US" altLang="en-US" sz="2400" baseline="-25000"/>
              <a:t>10</a:t>
            </a:r>
            <a:endParaRPr lang="en-US" altLang="en-US" sz="2400"/>
          </a:p>
          <a:p>
            <a:pPr eaLnBrk="1" hangingPunct="1"/>
            <a:r>
              <a:rPr lang="en-US" altLang="en-US" sz="2800"/>
              <a:t>Using 64 bits: −9,223,372,036,854,775,808</a:t>
            </a:r>
            <a:br>
              <a:rPr lang="en-US" altLang="en-US" sz="2800"/>
            </a:br>
            <a:r>
              <a:rPr lang="en-US" altLang="en-US" sz="2800"/>
              <a:t>			to 9,223,372,036,854,775,807</a:t>
            </a:r>
          </a:p>
        </p:txBody>
      </p:sp>
      <p:sp>
        <p:nvSpPr>
          <p:cNvPr id="47111" name="文本框 1"/>
          <p:cNvSpPr txBox="1">
            <a:spLocks noChangeArrowheads="1"/>
          </p:cNvSpPr>
          <p:nvPr/>
        </p:nvSpPr>
        <p:spPr bwMode="auto">
          <a:xfrm>
            <a:off x="6588125" y="3357563"/>
            <a:ext cx="3097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ea typeface="宋体" panose="02010600030101010101" pitchFamily="2" charset="-122"/>
              </a:rPr>
              <a:t>2^31=2 147 483 648</a:t>
            </a:r>
            <a:endParaRPr lang="zh-CN" altLang="en-US" sz="18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038057" y="765074"/>
            <a:ext cx="19170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第三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章已讲过，不讲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066680F4-1AC4-40E1-8444-F6EAA1E7D76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 smtClean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2’s-Complement Signed Integers</a:t>
            </a:r>
            <a:endParaRPr lang="en-AU" altLang="en-US" sz="4000" smtClean="0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Unsigned Binary Integers</a:t>
            </a:r>
          </a:p>
          <a:p>
            <a:pPr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800" dirty="0" smtClean="0"/>
              <a:t>Bit 63 is sign bit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400" dirty="0" smtClean="0"/>
              <a:t>1 for negative numbers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400" dirty="0" smtClean="0"/>
              <a:t>0 for non-negative numbers</a:t>
            </a:r>
          </a:p>
          <a:p>
            <a:pPr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AU" altLang="en-US" sz="2800" dirty="0" smtClean="0"/>
              <a:t>–(–2</a:t>
            </a:r>
            <a:r>
              <a:rPr lang="en-AU" altLang="en-US" sz="2800" baseline="30000" dirty="0" smtClean="0"/>
              <a:t>n – 1</a:t>
            </a:r>
            <a:r>
              <a:rPr lang="en-AU" altLang="en-US" sz="2800" dirty="0" smtClean="0"/>
              <a:t>) can’t be represented</a:t>
            </a:r>
          </a:p>
          <a:p>
            <a:pPr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800" dirty="0" smtClean="0"/>
              <a:t>Non-negative numbers have the same unsigned and 2’s complement representation</a:t>
            </a:r>
            <a:endParaRPr lang="en-AU" altLang="en-US" sz="2800" dirty="0" smtClean="0"/>
          </a:p>
          <a:p>
            <a:pPr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800" dirty="0" smtClean="0"/>
              <a:t>Some specific numbers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400" dirty="0" smtClean="0"/>
              <a:t>  0:	0000 0000 … 0000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AU" altLang="en-US" sz="2400" dirty="0" smtClean="0"/>
              <a:t>–1:	1111 1111 … 1111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400" dirty="0" smtClean="0"/>
              <a:t>Most-negative:	1000 0000 … 0000</a:t>
            </a:r>
          </a:p>
          <a:p>
            <a:pPr lvl="1" eaLnBrk="1" hangingPunct="1">
              <a:lnSpc>
                <a:spcPct val="90000"/>
              </a:lnSpc>
              <a:tabLst>
                <a:tab pos="1341438" algn="l"/>
                <a:tab pos="2874963" algn="l"/>
              </a:tabLst>
              <a:defRPr/>
            </a:pPr>
            <a:r>
              <a:rPr lang="en-US" altLang="en-US" sz="2400" dirty="0" smtClean="0"/>
              <a:t>Most-positive:	0111 1111 … 1111</a:t>
            </a:r>
            <a:endParaRPr lang="en-AU" altLang="en-US" sz="2400" dirty="0" smtClean="0"/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6996630" y="764704"/>
            <a:ext cx="19170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第三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章已讲过，不讲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3619E299-CB6B-49DA-AADC-37C50C55B28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 smtClean="0"/>
          </a:p>
        </p:txBody>
      </p:sp>
      <p:sp>
        <p:nvSpPr>
          <p:cNvPr id="5120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Signed Negation</a:t>
            </a:r>
            <a:endParaRPr lang="en-AU" altLang="en-US" smtClean="0"/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95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Complement and add 1</a:t>
            </a:r>
          </a:p>
          <a:p>
            <a:pPr lvl="1" eaLnBrk="1" hangingPunct="1"/>
            <a:r>
              <a:rPr lang="en-US" altLang="en-US" dirty="0" smtClean="0"/>
              <a:t>Complement means 1 </a:t>
            </a:r>
            <a:r>
              <a:rPr lang="en-US" altLang="en-US" dirty="0" smtClean="0">
                <a:cs typeface="Arial" panose="020B0604020202020204" pitchFamily="34" charset="0"/>
              </a:rPr>
              <a:t>→ </a:t>
            </a:r>
            <a:r>
              <a:rPr lang="en-US" altLang="en-US" dirty="0" smtClean="0"/>
              <a:t>0, 0 </a:t>
            </a:r>
            <a:r>
              <a:rPr lang="en-US" altLang="en-US" dirty="0" smtClean="0">
                <a:cs typeface="Arial" panose="020B0604020202020204" pitchFamily="34" charset="0"/>
              </a:rPr>
              <a:t>→</a:t>
            </a:r>
            <a:r>
              <a:rPr lang="en-US" altLang="en-US" dirty="0" smtClean="0"/>
              <a:t> 1</a:t>
            </a:r>
          </a:p>
        </p:txBody>
      </p:sp>
      <p:graphicFrame>
        <p:nvGraphicFramePr>
          <p:cNvPr id="51205" name="Object 4"/>
          <p:cNvGraphicFramePr>
            <a:graphicFrameLocks noChangeAspect="1"/>
          </p:cNvGraphicFramePr>
          <p:nvPr/>
        </p:nvGraphicFramePr>
        <p:xfrm>
          <a:off x="1592263" y="2536825"/>
          <a:ext cx="35147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3" name="Equation" r:id="rId4" imgW="1562100" imgH="508000" progId="Equation.3">
                  <p:embed/>
                </p:oleObj>
              </mc:Choice>
              <mc:Fallback>
                <p:oleObj name="Equation" r:id="rId4" imgW="1562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2536825"/>
                        <a:ext cx="3514725" cy="11430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5"/>
          <p:cNvSpPr>
            <a:spLocks noChangeArrowheads="1"/>
          </p:cNvSpPr>
          <p:nvPr/>
        </p:nvSpPr>
        <p:spPr bwMode="auto">
          <a:xfrm>
            <a:off x="684213" y="3933825"/>
            <a:ext cx="82708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Example: negate +2</a:t>
            </a:r>
          </a:p>
          <a:p>
            <a:pPr lvl="1" eaLnBrk="1" hangingPunct="1"/>
            <a:r>
              <a:rPr lang="en-US" altLang="en-US"/>
              <a:t>+2 = 0000 0000 … 0010</a:t>
            </a:r>
            <a:r>
              <a:rPr lang="en-US" altLang="en-US" baseline="-25000"/>
              <a:t>two</a:t>
            </a:r>
            <a:endParaRPr lang="en-US" altLang="en-US"/>
          </a:p>
          <a:p>
            <a:pPr lvl="1" eaLnBrk="1" hangingPunct="1"/>
            <a:r>
              <a:rPr lang="en-US" altLang="en-US"/>
              <a:t>–2 = 1111 1111 … 1101</a:t>
            </a:r>
            <a:r>
              <a:rPr lang="en-US" altLang="en-US" baseline="-25000"/>
              <a:t>two</a:t>
            </a:r>
            <a:r>
              <a:rPr lang="en-US" altLang="en-US"/>
              <a:t> + 1</a:t>
            </a:r>
            <a:br>
              <a:rPr lang="en-US" altLang="en-US"/>
            </a:br>
            <a:r>
              <a:rPr lang="en-US" altLang="en-US"/>
              <a:t>     = 1111 1111 … 1110</a:t>
            </a:r>
            <a:r>
              <a:rPr lang="en-US" altLang="en-US" baseline="-25000"/>
              <a:t>two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660232" y="230251"/>
            <a:ext cx="19170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第三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章已讲过，不讲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90055AC5-C436-474B-908D-CE8C142896B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 sz="1400" smtClean="0"/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Sign Extension</a:t>
            </a:r>
            <a:endParaRPr lang="en-AU" altLang="en-US" smtClean="0"/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Representing a number using more 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Preserve the numeric value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Replicate the sign bit to the left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c.f. unsigned values: extend with 0s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Examples: 8-bit to 16-bit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+2: </a:t>
            </a:r>
            <a:r>
              <a:rPr lang="en-US" altLang="en-US" sz="2400" smtClean="0">
                <a:solidFill>
                  <a:schemeClr val="hlink"/>
                </a:solidFill>
              </a:rPr>
              <a:t>0</a:t>
            </a:r>
            <a:r>
              <a:rPr lang="en-US" altLang="en-US" sz="2400" smtClean="0"/>
              <a:t>000 0010 =&gt; </a:t>
            </a:r>
            <a:r>
              <a:rPr lang="en-US" altLang="en-US" sz="2400" smtClean="0">
                <a:solidFill>
                  <a:schemeClr val="hlink"/>
                </a:solidFill>
              </a:rPr>
              <a:t>0000 0000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chemeClr val="hlink"/>
                </a:solidFill>
              </a:rPr>
              <a:t>0</a:t>
            </a:r>
            <a:r>
              <a:rPr lang="en-US" altLang="en-US" sz="2400" smtClean="0"/>
              <a:t>000 0010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–2: </a:t>
            </a:r>
            <a:r>
              <a:rPr lang="en-AU" altLang="en-US" sz="2400" smtClean="0">
                <a:solidFill>
                  <a:schemeClr val="hlink"/>
                </a:solidFill>
              </a:rPr>
              <a:t>1</a:t>
            </a:r>
            <a:r>
              <a:rPr lang="en-AU" altLang="en-US" sz="2400" smtClean="0"/>
              <a:t>111 1110 =&gt; </a:t>
            </a:r>
            <a:r>
              <a:rPr lang="en-AU" altLang="en-US" sz="2400" smtClean="0">
                <a:solidFill>
                  <a:schemeClr val="hlink"/>
                </a:solidFill>
              </a:rPr>
              <a:t>1111 1111</a:t>
            </a:r>
            <a:r>
              <a:rPr lang="en-AU" altLang="en-US" sz="2400" smtClean="0"/>
              <a:t> </a:t>
            </a:r>
            <a:r>
              <a:rPr lang="en-AU" altLang="en-US" sz="2400" smtClean="0">
                <a:solidFill>
                  <a:schemeClr val="hlink"/>
                </a:solidFill>
              </a:rPr>
              <a:t>1</a:t>
            </a:r>
            <a:r>
              <a:rPr lang="en-AU" altLang="en-US" sz="2400" smtClean="0"/>
              <a:t>111 1110</a:t>
            </a:r>
          </a:p>
          <a:p>
            <a:pPr lvl="1" eaLnBrk="1" hangingPunct="1">
              <a:lnSpc>
                <a:spcPct val="90000"/>
              </a:lnSpc>
            </a:pPr>
            <a:endParaRPr lang="en-AU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In RISC-V instruction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>
                <a:latin typeface="Lucida Console" panose="020B0609040504020204" pitchFamily="49" charset="0"/>
              </a:rPr>
              <a:t>lb</a:t>
            </a:r>
            <a:r>
              <a:rPr lang="en-US" altLang="en-US" sz="2400" smtClean="0"/>
              <a:t>:  sign-extend loaded byte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>
                <a:latin typeface="Lucida Console" panose="020B0609040504020204" pitchFamily="49" charset="0"/>
              </a:rPr>
              <a:t>lbu</a:t>
            </a:r>
            <a:r>
              <a:rPr lang="en-US" altLang="en-US" sz="2400" smtClean="0"/>
              <a:t>: zero-extend loaded byte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F0D6A55-31B4-4C89-945E-CDA93ADF04E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en-US" sz="1400" smtClean="0"/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484813"/>
            <a:ext cx="8259762" cy="14465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2.5 Representing </a:t>
            </a:r>
            <a:r>
              <a:rPr lang="en-US" altLang="en-US" dirty="0"/>
              <a:t>Instructions in the Computer</a:t>
            </a:r>
            <a:endParaRPr lang="en-AU" altLang="en-US" dirty="0" smtClean="0"/>
          </a:p>
        </p:txBody>
      </p:sp>
      <p:sp>
        <p:nvSpPr>
          <p:cNvPr id="5530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9769" y="2416175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Instructions are encoded in binary</a:t>
            </a:r>
          </a:p>
          <a:p>
            <a:pPr lvl="1" eaLnBrk="1" hangingPunct="1"/>
            <a:r>
              <a:rPr lang="en-US" altLang="en-US" sz="2400" dirty="0" smtClean="0"/>
              <a:t>Called machine code</a:t>
            </a:r>
          </a:p>
          <a:p>
            <a:pPr lvl="1" eaLnBrk="1" hangingPunct="1"/>
            <a:endParaRPr lang="en-US" altLang="en-US" sz="2400" dirty="0" smtClean="0"/>
          </a:p>
          <a:p>
            <a:pPr eaLnBrk="1" hangingPunct="1"/>
            <a:r>
              <a:rPr lang="en-US" altLang="en-US" sz="2800" dirty="0" smtClean="0"/>
              <a:t>RISC-V instructions</a:t>
            </a:r>
          </a:p>
          <a:p>
            <a:pPr lvl="1" eaLnBrk="1" hangingPunct="1"/>
            <a:r>
              <a:rPr lang="en-US" altLang="en-US" sz="2400" dirty="0" smtClean="0"/>
              <a:t>Encoded as 32-bit instruction words</a:t>
            </a:r>
          </a:p>
          <a:p>
            <a:pPr lvl="1" eaLnBrk="1" hangingPunct="1"/>
            <a:r>
              <a:rPr lang="en-US" altLang="en-US" sz="2400" dirty="0" smtClean="0"/>
              <a:t>Regularity!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 rot="5400000">
            <a:off x="6474619" y="2302669"/>
            <a:ext cx="4972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§2.5 Representing Instructions in the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63E2C36-9C63-4227-A89B-F4FC117289A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 sz="140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Hexadecimal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mtClean="0"/>
              <a:t>Base 16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mtClean="0"/>
              <a:t>Compact representation of bit strings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mtClean="0"/>
              <a:t>4 bits per hex digit</a:t>
            </a:r>
          </a:p>
        </p:txBody>
      </p:sp>
      <p:graphicFrame>
        <p:nvGraphicFramePr>
          <p:cNvPr id="441420" name="Group 76"/>
          <p:cNvGraphicFramePr>
            <a:graphicFrameLocks noGrp="1"/>
          </p:cNvGraphicFramePr>
          <p:nvPr/>
        </p:nvGraphicFramePr>
        <p:xfrm>
          <a:off x="1116013" y="2852738"/>
          <a:ext cx="7127875" cy="1828800"/>
        </p:xfrm>
        <a:graphic>
          <a:graphicData uri="http://schemas.openxmlformats.org/drawingml/2006/table">
            <a:tbl>
              <a:tblPr/>
              <a:tblGrid>
                <a:gridCol w="647700"/>
                <a:gridCol w="1135062"/>
                <a:gridCol w="665163"/>
                <a:gridCol w="1116012"/>
                <a:gridCol w="684213"/>
                <a:gridCol w="1098550"/>
                <a:gridCol w="630237"/>
                <a:gridCol w="1150938"/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96" name="Rectangle 77"/>
          <p:cNvSpPr>
            <a:spLocks noChangeArrowheads="1"/>
          </p:cNvSpPr>
          <p:nvPr/>
        </p:nvSpPr>
        <p:spPr bwMode="auto">
          <a:xfrm>
            <a:off x="611188" y="4940300"/>
            <a:ext cx="82708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/>
              <a:t>Example: eca8 6420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/>
              <a:t>1110 1100 1010 1000 0110 0100 0010 0000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1A971B93-DF69-4FFA-9E55-61879721D5F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en-US" sz="1400" smtClean="0"/>
          </a:p>
        </p:txBody>
      </p:sp>
      <p:sp>
        <p:nvSpPr>
          <p:cNvPr id="59395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RISC-V R-format Instructions</a:t>
            </a:r>
            <a:endParaRPr lang="en-AU" altLang="en-US" smtClean="0"/>
          </a:p>
        </p:txBody>
      </p:sp>
      <p:sp>
        <p:nvSpPr>
          <p:cNvPr id="59396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684213" y="2276475"/>
            <a:ext cx="8270875" cy="3960813"/>
          </a:xfrm>
        </p:spPr>
        <p:txBody>
          <a:bodyPr/>
          <a:lstStyle/>
          <a:p>
            <a:pPr eaLnBrk="1" hangingPunct="1"/>
            <a:r>
              <a:rPr lang="en-US" altLang="en-US" smtClean="0"/>
              <a:t>Instruction fields</a:t>
            </a:r>
          </a:p>
          <a:p>
            <a:pPr lvl="1" eaLnBrk="1" hangingPunct="1"/>
            <a:r>
              <a:rPr lang="en-US" altLang="en-US" smtClean="0"/>
              <a:t>opcode: operation code</a:t>
            </a:r>
          </a:p>
          <a:p>
            <a:pPr lvl="1" eaLnBrk="1" hangingPunct="1"/>
            <a:r>
              <a:rPr lang="en-US" altLang="en-US" smtClean="0"/>
              <a:t>rd: destination register number</a:t>
            </a:r>
          </a:p>
          <a:p>
            <a:pPr lvl="1" eaLnBrk="1" hangingPunct="1"/>
            <a:r>
              <a:rPr lang="en-US" altLang="en-US" smtClean="0"/>
              <a:t>funct3: 3-bit function code (additional opcode)</a:t>
            </a:r>
          </a:p>
          <a:p>
            <a:pPr lvl="1" eaLnBrk="1" hangingPunct="1"/>
            <a:r>
              <a:rPr lang="en-US" altLang="en-US" smtClean="0"/>
              <a:t>rs1: the first source register number</a:t>
            </a:r>
          </a:p>
          <a:p>
            <a:pPr lvl="1" eaLnBrk="1" hangingPunct="1"/>
            <a:r>
              <a:rPr lang="en-US" altLang="en-US" smtClean="0"/>
              <a:t>rs2: the second source register number</a:t>
            </a:r>
          </a:p>
          <a:p>
            <a:pPr lvl="1" eaLnBrk="1" hangingPunct="1"/>
            <a:r>
              <a:rPr lang="en-US" altLang="en-US" smtClean="0"/>
              <a:t>funct7: 7-bit function code (additional opcode)</a:t>
            </a:r>
          </a:p>
          <a:p>
            <a:pPr lvl="1" eaLnBrk="1" hangingPunct="1"/>
            <a:endParaRPr lang="en-US" altLang="en-US" smtClean="0"/>
          </a:p>
          <a:p>
            <a:pPr lvl="1" eaLnBrk="1" hangingPunct="1"/>
            <a:endParaRPr lang="en-AU" altLang="en-US" smtClean="0"/>
          </a:p>
        </p:txBody>
      </p:sp>
      <p:grpSp>
        <p:nvGrpSpPr>
          <p:cNvPr id="59397" name="Group 2"/>
          <p:cNvGrpSpPr>
            <a:grpSpLocks/>
          </p:cNvGrpSpPr>
          <p:nvPr/>
        </p:nvGrpSpPr>
        <p:grpSpPr bwMode="auto">
          <a:xfrm>
            <a:off x="1331913" y="1392238"/>
            <a:ext cx="6772275" cy="776287"/>
            <a:chOff x="1331640" y="1391533"/>
            <a:chExt cx="6771978" cy="777698"/>
          </a:xfrm>
        </p:grpSpPr>
        <p:sp>
          <p:nvSpPr>
            <p:cNvPr id="59398" name="Text Box 5"/>
            <p:cNvSpPr txBox="1">
              <a:spLocks noChangeArrowheads="1"/>
            </p:cNvSpPr>
            <p:nvPr/>
          </p:nvSpPr>
          <p:spPr bwMode="auto">
            <a:xfrm>
              <a:off x="1331640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funct7</a:t>
              </a:r>
              <a:endParaRPr lang="en-AU" altLang="en-US" sz="2000"/>
            </a:p>
          </p:txBody>
        </p:sp>
        <p:sp>
          <p:nvSpPr>
            <p:cNvPr id="59399" name="Text Box 6"/>
            <p:cNvSpPr txBox="1">
              <a:spLocks noChangeArrowheads="1"/>
            </p:cNvSpPr>
            <p:nvPr/>
          </p:nvSpPr>
          <p:spPr bwMode="auto">
            <a:xfrm>
              <a:off x="26286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rs2</a:t>
              </a:r>
              <a:endParaRPr lang="en-AU" altLang="en-US" sz="2000"/>
            </a:p>
          </p:txBody>
        </p:sp>
        <p:sp>
          <p:nvSpPr>
            <p:cNvPr id="59400" name="Text Box 7"/>
            <p:cNvSpPr txBox="1">
              <a:spLocks noChangeArrowheads="1"/>
            </p:cNvSpPr>
            <p:nvPr/>
          </p:nvSpPr>
          <p:spPr bwMode="auto">
            <a:xfrm>
              <a:off x="37081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rs1</a:t>
              </a:r>
              <a:endParaRPr lang="en-AU" altLang="en-US" sz="2000"/>
            </a:p>
          </p:txBody>
        </p:sp>
        <p:sp>
          <p:nvSpPr>
            <p:cNvPr id="59401" name="Text Box 8"/>
            <p:cNvSpPr txBox="1">
              <a:spLocks noChangeArrowheads="1"/>
            </p:cNvSpPr>
            <p:nvPr/>
          </p:nvSpPr>
          <p:spPr bwMode="auto">
            <a:xfrm>
              <a:off x="5727131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59402" name="Text Box 9"/>
            <p:cNvSpPr txBox="1">
              <a:spLocks noChangeArrowheads="1"/>
            </p:cNvSpPr>
            <p:nvPr/>
          </p:nvSpPr>
          <p:spPr bwMode="auto">
            <a:xfrm>
              <a:off x="4789215" y="1391533"/>
              <a:ext cx="936328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funct3</a:t>
              </a:r>
              <a:endParaRPr lang="en-AU" altLang="en-US" sz="2000"/>
            </a:p>
          </p:txBody>
        </p:sp>
        <p:sp>
          <p:nvSpPr>
            <p:cNvPr id="59403" name="Text Box 10"/>
            <p:cNvSpPr txBox="1">
              <a:spLocks noChangeArrowheads="1"/>
            </p:cNvSpPr>
            <p:nvPr/>
          </p:nvSpPr>
          <p:spPr bwMode="auto">
            <a:xfrm>
              <a:off x="6806631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opcode</a:t>
              </a:r>
              <a:endParaRPr lang="en-AU" altLang="en-US" sz="2000"/>
            </a:p>
          </p:txBody>
        </p:sp>
        <p:sp>
          <p:nvSpPr>
            <p:cNvPr id="59404" name="Text Box 11"/>
            <p:cNvSpPr txBox="1">
              <a:spLocks noChangeArrowheads="1"/>
            </p:cNvSpPr>
            <p:nvPr/>
          </p:nvSpPr>
          <p:spPr bwMode="auto">
            <a:xfrm>
              <a:off x="1619522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59405" name="Text Box 12"/>
            <p:cNvSpPr txBox="1">
              <a:spLocks noChangeArrowheads="1"/>
            </p:cNvSpPr>
            <p:nvPr/>
          </p:nvSpPr>
          <p:spPr bwMode="auto">
            <a:xfrm>
              <a:off x="7094513" y="1830677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59406" name="Text Box 13"/>
            <p:cNvSpPr txBox="1">
              <a:spLocks noChangeArrowheads="1"/>
            </p:cNvSpPr>
            <p:nvPr/>
          </p:nvSpPr>
          <p:spPr bwMode="auto">
            <a:xfrm>
              <a:off x="2846115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59407" name="Text Box 14"/>
            <p:cNvSpPr txBox="1">
              <a:spLocks noChangeArrowheads="1"/>
            </p:cNvSpPr>
            <p:nvPr/>
          </p:nvSpPr>
          <p:spPr bwMode="auto">
            <a:xfrm>
              <a:off x="3927202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59408" name="Text Box 15"/>
            <p:cNvSpPr txBox="1">
              <a:spLocks noChangeArrowheads="1"/>
            </p:cNvSpPr>
            <p:nvPr/>
          </p:nvSpPr>
          <p:spPr bwMode="auto">
            <a:xfrm>
              <a:off x="5946206" y="1830677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59409" name="Text Box 16"/>
            <p:cNvSpPr txBox="1">
              <a:spLocks noChangeArrowheads="1"/>
            </p:cNvSpPr>
            <p:nvPr/>
          </p:nvSpPr>
          <p:spPr bwMode="auto">
            <a:xfrm>
              <a:off x="4860900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3 bits</a:t>
              </a:r>
              <a:endParaRPr lang="en-AU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6BD4C7A9-F48B-4B57-9E97-87D893BFCEA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en-US" sz="1400" smtClean="0"/>
          </a:p>
        </p:txBody>
      </p:sp>
      <p:sp>
        <p:nvSpPr>
          <p:cNvPr id="61443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R-format Example</a:t>
            </a:r>
            <a:endParaRPr lang="en-AU" altLang="en-US" smtClean="0"/>
          </a:p>
        </p:txBody>
      </p:sp>
      <p:sp>
        <p:nvSpPr>
          <p:cNvPr id="61444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684213" y="2492375"/>
            <a:ext cx="8270875" cy="6492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	add x9,x20,x21</a:t>
            </a:r>
          </a:p>
        </p:txBody>
      </p:sp>
      <p:sp>
        <p:nvSpPr>
          <p:cNvPr id="61445" name="Rectangle 35"/>
          <p:cNvSpPr>
            <a:spLocks noChangeArrowheads="1"/>
          </p:cNvSpPr>
          <p:nvPr/>
        </p:nvSpPr>
        <p:spPr bwMode="auto">
          <a:xfrm>
            <a:off x="696913" y="4583113"/>
            <a:ext cx="7259637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0000 0001 0101 1010 0000 0100 1011 0011</a:t>
            </a:r>
            <a:r>
              <a:rPr lang="en-US" altLang="en-US" sz="2400" baseline="-25000"/>
              <a:t>two</a:t>
            </a:r>
            <a:r>
              <a:rPr lang="en-US" altLang="en-US" sz="2400"/>
              <a:t> =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015A04B3</a:t>
            </a:r>
            <a:r>
              <a:rPr lang="en-US" altLang="en-US" sz="2400" baseline="-25000"/>
              <a:t>16</a:t>
            </a:r>
            <a:endParaRPr lang="en-AU" altLang="en-US" sz="2400"/>
          </a:p>
        </p:txBody>
      </p:sp>
      <p:grpSp>
        <p:nvGrpSpPr>
          <p:cNvPr id="61446" name="Group 26"/>
          <p:cNvGrpSpPr>
            <a:grpSpLocks/>
          </p:cNvGrpSpPr>
          <p:nvPr/>
        </p:nvGrpSpPr>
        <p:grpSpPr bwMode="auto">
          <a:xfrm>
            <a:off x="1331913" y="1392238"/>
            <a:ext cx="6772275" cy="776287"/>
            <a:chOff x="1331640" y="1391533"/>
            <a:chExt cx="6771978" cy="777698"/>
          </a:xfrm>
        </p:grpSpPr>
        <p:sp>
          <p:nvSpPr>
            <p:cNvPr id="61459" name="Text Box 5"/>
            <p:cNvSpPr txBox="1">
              <a:spLocks noChangeArrowheads="1"/>
            </p:cNvSpPr>
            <p:nvPr/>
          </p:nvSpPr>
          <p:spPr bwMode="auto">
            <a:xfrm>
              <a:off x="1331640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funct7</a:t>
              </a:r>
              <a:endParaRPr lang="en-AU" altLang="en-US" sz="2000"/>
            </a:p>
          </p:txBody>
        </p:sp>
        <p:sp>
          <p:nvSpPr>
            <p:cNvPr id="61460" name="Text Box 6"/>
            <p:cNvSpPr txBox="1">
              <a:spLocks noChangeArrowheads="1"/>
            </p:cNvSpPr>
            <p:nvPr/>
          </p:nvSpPr>
          <p:spPr bwMode="auto">
            <a:xfrm>
              <a:off x="26286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rs2</a:t>
              </a:r>
              <a:endParaRPr lang="en-AU" altLang="en-US" sz="2000"/>
            </a:p>
          </p:txBody>
        </p:sp>
        <p:sp>
          <p:nvSpPr>
            <p:cNvPr id="61461" name="Text Box 7"/>
            <p:cNvSpPr txBox="1">
              <a:spLocks noChangeArrowheads="1"/>
            </p:cNvSpPr>
            <p:nvPr/>
          </p:nvSpPr>
          <p:spPr bwMode="auto">
            <a:xfrm>
              <a:off x="37081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rs1</a:t>
              </a:r>
              <a:endParaRPr lang="en-AU" altLang="en-US" sz="2000"/>
            </a:p>
          </p:txBody>
        </p:sp>
        <p:sp>
          <p:nvSpPr>
            <p:cNvPr id="61462" name="Text Box 8"/>
            <p:cNvSpPr txBox="1">
              <a:spLocks noChangeArrowheads="1"/>
            </p:cNvSpPr>
            <p:nvPr/>
          </p:nvSpPr>
          <p:spPr bwMode="auto">
            <a:xfrm>
              <a:off x="5727131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61463" name="Text Box 9"/>
            <p:cNvSpPr txBox="1">
              <a:spLocks noChangeArrowheads="1"/>
            </p:cNvSpPr>
            <p:nvPr/>
          </p:nvSpPr>
          <p:spPr bwMode="auto">
            <a:xfrm>
              <a:off x="4789215" y="1391533"/>
              <a:ext cx="936328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funct3</a:t>
              </a:r>
              <a:endParaRPr lang="en-AU" altLang="en-US" sz="2000"/>
            </a:p>
          </p:txBody>
        </p:sp>
        <p:sp>
          <p:nvSpPr>
            <p:cNvPr id="61464" name="Text Box 10"/>
            <p:cNvSpPr txBox="1">
              <a:spLocks noChangeArrowheads="1"/>
            </p:cNvSpPr>
            <p:nvPr/>
          </p:nvSpPr>
          <p:spPr bwMode="auto">
            <a:xfrm>
              <a:off x="6806631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opcode</a:t>
              </a:r>
              <a:endParaRPr lang="en-AU" altLang="en-US" sz="2000"/>
            </a:p>
          </p:txBody>
        </p:sp>
        <p:sp>
          <p:nvSpPr>
            <p:cNvPr id="61465" name="Text Box 11"/>
            <p:cNvSpPr txBox="1">
              <a:spLocks noChangeArrowheads="1"/>
            </p:cNvSpPr>
            <p:nvPr/>
          </p:nvSpPr>
          <p:spPr bwMode="auto">
            <a:xfrm>
              <a:off x="1619522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61466" name="Text Box 12"/>
            <p:cNvSpPr txBox="1">
              <a:spLocks noChangeArrowheads="1"/>
            </p:cNvSpPr>
            <p:nvPr/>
          </p:nvSpPr>
          <p:spPr bwMode="auto">
            <a:xfrm>
              <a:off x="7094513" y="1830677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61467" name="Text Box 13"/>
            <p:cNvSpPr txBox="1">
              <a:spLocks noChangeArrowheads="1"/>
            </p:cNvSpPr>
            <p:nvPr/>
          </p:nvSpPr>
          <p:spPr bwMode="auto">
            <a:xfrm>
              <a:off x="2846115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1468" name="Text Box 14"/>
            <p:cNvSpPr txBox="1">
              <a:spLocks noChangeArrowheads="1"/>
            </p:cNvSpPr>
            <p:nvPr/>
          </p:nvSpPr>
          <p:spPr bwMode="auto">
            <a:xfrm>
              <a:off x="3927202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1469" name="Text Box 15"/>
            <p:cNvSpPr txBox="1">
              <a:spLocks noChangeArrowheads="1"/>
            </p:cNvSpPr>
            <p:nvPr/>
          </p:nvSpPr>
          <p:spPr bwMode="auto">
            <a:xfrm>
              <a:off x="5946206" y="1830677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1470" name="Text Box 16"/>
            <p:cNvSpPr txBox="1">
              <a:spLocks noChangeArrowheads="1"/>
            </p:cNvSpPr>
            <p:nvPr/>
          </p:nvSpPr>
          <p:spPr bwMode="auto">
            <a:xfrm>
              <a:off x="4860900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3 bits</a:t>
              </a:r>
              <a:endParaRPr lang="en-AU" altLang="en-US" sz="1600"/>
            </a:p>
          </p:txBody>
        </p:sp>
      </p:grpSp>
      <p:sp>
        <p:nvSpPr>
          <p:cNvPr id="61447" name="Text Box 5"/>
          <p:cNvSpPr txBox="1">
            <a:spLocks noChangeArrowheads="1"/>
          </p:cNvSpPr>
          <p:nvPr/>
        </p:nvSpPr>
        <p:spPr bwMode="auto">
          <a:xfrm>
            <a:off x="1331913" y="3224213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</a:t>
            </a:r>
            <a:endParaRPr lang="en-AU" altLang="en-US" sz="2000"/>
          </a:p>
        </p:txBody>
      </p:sp>
      <p:sp>
        <p:nvSpPr>
          <p:cNvPr id="61448" name="Text Box 6"/>
          <p:cNvSpPr txBox="1">
            <a:spLocks noChangeArrowheads="1"/>
          </p:cNvSpPr>
          <p:nvPr/>
        </p:nvSpPr>
        <p:spPr bwMode="auto">
          <a:xfrm>
            <a:off x="2628900" y="32242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21</a:t>
            </a:r>
            <a:endParaRPr lang="en-AU" altLang="en-US" sz="2000"/>
          </a:p>
        </p:txBody>
      </p:sp>
      <p:sp>
        <p:nvSpPr>
          <p:cNvPr id="61449" name="Text Box 7"/>
          <p:cNvSpPr txBox="1">
            <a:spLocks noChangeArrowheads="1"/>
          </p:cNvSpPr>
          <p:nvPr/>
        </p:nvSpPr>
        <p:spPr bwMode="auto">
          <a:xfrm>
            <a:off x="3708400" y="32242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20</a:t>
            </a:r>
            <a:endParaRPr lang="en-AU" altLang="en-US" sz="2000"/>
          </a:p>
        </p:txBody>
      </p:sp>
      <p:sp>
        <p:nvSpPr>
          <p:cNvPr id="61450" name="Text Box 8"/>
          <p:cNvSpPr txBox="1">
            <a:spLocks noChangeArrowheads="1"/>
          </p:cNvSpPr>
          <p:nvPr/>
        </p:nvSpPr>
        <p:spPr bwMode="auto">
          <a:xfrm>
            <a:off x="5727700" y="32242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9</a:t>
            </a:r>
            <a:endParaRPr lang="en-AU" altLang="en-US" sz="2000"/>
          </a:p>
        </p:txBody>
      </p:sp>
      <p:sp>
        <p:nvSpPr>
          <p:cNvPr id="61451" name="Text Box 9"/>
          <p:cNvSpPr txBox="1">
            <a:spLocks noChangeArrowheads="1"/>
          </p:cNvSpPr>
          <p:nvPr/>
        </p:nvSpPr>
        <p:spPr bwMode="auto">
          <a:xfrm>
            <a:off x="4789488" y="3224213"/>
            <a:ext cx="93662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</a:t>
            </a:r>
            <a:endParaRPr lang="en-AU" altLang="en-US" sz="2000"/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6807200" y="3224213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51</a:t>
            </a:r>
            <a:endParaRPr lang="en-AU" altLang="en-US" sz="2000"/>
          </a:p>
        </p:txBody>
      </p:sp>
      <p:sp>
        <p:nvSpPr>
          <p:cNvPr id="61453" name="Text Box 5"/>
          <p:cNvSpPr txBox="1">
            <a:spLocks noChangeArrowheads="1"/>
          </p:cNvSpPr>
          <p:nvPr/>
        </p:nvSpPr>
        <p:spPr bwMode="auto">
          <a:xfrm>
            <a:off x="1331913" y="388778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</a:t>
            </a:r>
            <a:endParaRPr lang="en-AU" altLang="en-US" sz="2000"/>
          </a:p>
        </p:txBody>
      </p:sp>
      <p:sp>
        <p:nvSpPr>
          <p:cNvPr id="61454" name="Text Box 6"/>
          <p:cNvSpPr txBox="1">
            <a:spLocks noChangeArrowheads="1"/>
          </p:cNvSpPr>
          <p:nvPr/>
        </p:nvSpPr>
        <p:spPr bwMode="auto">
          <a:xfrm>
            <a:off x="2628900" y="38877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10101</a:t>
            </a:r>
            <a:endParaRPr lang="en-AU" altLang="en-US" sz="2000"/>
          </a:p>
        </p:txBody>
      </p:sp>
      <p:sp>
        <p:nvSpPr>
          <p:cNvPr id="61455" name="Text Box 7"/>
          <p:cNvSpPr txBox="1">
            <a:spLocks noChangeArrowheads="1"/>
          </p:cNvSpPr>
          <p:nvPr/>
        </p:nvSpPr>
        <p:spPr bwMode="auto">
          <a:xfrm>
            <a:off x="3708400" y="38877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10100</a:t>
            </a:r>
            <a:endParaRPr lang="en-AU" altLang="en-US" sz="2000"/>
          </a:p>
        </p:txBody>
      </p:sp>
      <p:sp>
        <p:nvSpPr>
          <p:cNvPr id="61456" name="Text Box 8"/>
          <p:cNvSpPr txBox="1">
            <a:spLocks noChangeArrowheads="1"/>
          </p:cNvSpPr>
          <p:nvPr/>
        </p:nvSpPr>
        <p:spPr bwMode="auto">
          <a:xfrm>
            <a:off x="5727700" y="38877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01001</a:t>
            </a:r>
            <a:endParaRPr lang="en-AU" altLang="en-US" sz="2000"/>
          </a:p>
        </p:txBody>
      </p:sp>
      <p:sp>
        <p:nvSpPr>
          <p:cNvPr id="61457" name="Text Box 9"/>
          <p:cNvSpPr txBox="1">
            <a:spLocks noChangeArrowheads="1"/>
          </p:cNvSpPr>
          <p:nvPr/>
        </p:nvSpPr>
        <p:spPr bwMode="auto">
          <a:xfrm>
            <a:off x="4789488" y="3887788"/>
            <a:ext cx="93662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</a:t>
            </a:r>
            <a:endParaRPr lang="en-AU" altLang="en-US" sz="2000"/>
          </a:p>
        </p:txBody>
      </p:sp>
      <p:sp>
        <p:nvSpPr>
          <p:cNvPr id="61458" name="Text Box 10"/>
          <p:cNvSpPr txBox="1">
            <a:spLocks noChangeArrowheads="1"/>
          </p:cNvSpPr>
          <p:nvPr/>
        </p:nvSpPr>
        <p:spPr bwMode="auto">
          <a:xfrm>
            <a:off x="6807200" y="3887788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0110011</a:t>
            </a:r>
            <a:endParaRPr lang="en-AU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9C2C04F9-94AD-4748-856D-0FC7F405F6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 smtClean="0"/>
          </a:p>
        </p:txBody>
      </p:sp>
      <p:sp>
        <p:nvSpPr>
          <p:cNvPr id="63491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RISC-V I-format Instructions</a:t>
            </a:r>
            <a:endParaRPr lang="en-AU" altLang="en-US" smtClean="0"/>
          </a:p>
        </p:txBody>
      </p:sp>
      <p:sp>
        <p:nvSpPr>
          <p:cNvPr id="63492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167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Immediate arithmetic and load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rs1: source or base address register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immediate: constant operand, or offset added to base address</a:t>
            </a:r>
            <a:endParaRPr lang="en-US" altLang="en-US" sz="1600" smtClean="0"/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smtClean="0"/>
              <a:t>2s-complement, sign extended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smtClean="0"/>
              <a:t>Design Principle 3:</a:t>
            </a:r>
            <a:r>
              <a:rPr lang="en-US" altLang="en-US" sz="2400" smtClean="0"/>
              <a:t> Good design demands good compromises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Different formats complicate decoding, but allow 32-bit instructions uniformly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Keep formats as similar as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>
                <a:latin typeface="Lucida Console" panose="020B0609040504020204" pitchFamily="49" charset="0"/>
              </a:rPr>
              <a:t>ld	x9, 64(x22)</a:t>
            </a:r>
            <a:br>
              <a:rPr lang="en-US" altLang="en-US" sz="2400" smtClean="0">
                <a:latin typeface="Lucida Console" panose="020B0609040504020204" pitchFamily="49" charset="0"/>
              </a:rPr>
            </a:br>
            <a:r>
              <a:rPr lang="en-US" altLang="en-US" sz="2400" smtClean="0">
                <a:latin typeface="Lucida Console" panose="020B0609040504020204" pitchFamily="49" charset="0"/>
              </a:rPr>
              <a:t>sd	x9, 96(x22)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smtClean="0"/>
          </a:p>
        </p:txBody>
      </p:sp>
      <p:grpSp>
        <p:nvGrpSpPr>
          <p:cNvPr id="63493" name="Group 1"/>
          <p:cNvGrpSpPr>
            <a:grpSpLocks/>
          </p:cNvGrpSpPr>
          <p:nvPr/>
        </p:nvGrpSpPr>
        <p:grpSpPr bwMode="auto">
          <a:xfrm>
            <a:off x="1331913" y="1392238"/>
            <a:ext cx="6772275" cy="776287"/>
            <a:chOff x="1331640" y="1391533"/>
            <a:chExt cx="6771978" cy="777698"/>
          </a:xfrm>
        </p:grpSpPr>
        <p:sp>
          <p:nvSpPr>
            <p:cNvPr id="63494" name="Text Box 5"/>
            <p:cNvSpPr txBox="1">
              <a:spLocks noChangeArrowheads="1"/>
            </p:cNvSpPr>
            <p:nvPr/>
          </p:nvSpPr>
          <p:spPr bwMode="auto">
            <a:xfrm>
              <a:off x="1331640" y="1391533"/>
              <a:ext cx="2374899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immediate</a:t>
              </a:r>
              <a:endParaRPr lang="en-AU" altLang="en-US" sz="2000"/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37081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rs1</a:t>
              </a:r>
              <a:endParaRPr lang="en-AU" altLang="en-US" sz="2000"/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5727131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4789215" y="1391533"/>
              <a:ext cx="936328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funct3</a:t>
              </a:r>
              <a:endParaRPr lang="en-AU" altLang="en-US" sz="2000"/>
            </a:p>
          </p:txBody>
        </p:sp>
        <p:sp>
          <p:nvSpPr>
            <p:cNvPr id="63498" name="Text Box 10"/>
            <p:cNvSpPr txBox="1">
              <a:spLocks noChangeArrowheads="1"/>
            </p:cNvSpPr>
            <p:nvPr/>
          </p:nvSpPr>
          <p:spPr bwMode="auto">
            <a:xfrm>
              <a:off x="6806631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opcode</a:t>
              </a:r>
              <a:endParaRPr lang="en-AU" altLang="en-US" sz="2000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2078304" y="1828096"/>
              <a:ext cx="7889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12 bits</a:t>
              </a:r>
              <a:endParaRPr lang="en-AU" altLang="en-US" sz="1600"/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7094513" y="1830677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63501" name="Text Box 14"/>
            <p:cNvSpPr txBox="1">
              <a:spLocks noChangeArrowheads="1"/>
            </p:cNvSpPr>
            <p:nvPr/>
          </p:nvSpPr>
          <p:spPr bwMode="auto">
            <a:xfrm>
              <a:off x="3927202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3502" name="Text Box 15"/>
            <p:cNvSpPr txBox="1">
              <a:spLocks noChangeArrowheads="1"/>
            </p:cNvSpPr>
            <p:nvPr/>
          </p:nvSpPr>
          <p:spPr bwMode="auto">
            <a:xfrm>
              <a:off x="5946206" y="1830677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3503" name="Text Box 16"/>
            <p:cNvSpPr txBox="1">
              <a:spLocks noChangeArrowheads="1"/>
            </p:cNvSpPr>
            <p:nvPr/>
          </p:nvSpPr>
          <p:spPr bwMode="auto">
            <a:xfrm>
              <a:off x="4860900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3 bits</a:t>
              </a:r>
              <a:endParaRPr lang="en-AU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6A9DE18-8132-4918-92C7-D40377034BA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 sz="1400" smtClean="0"/>
          </a:p>
        </p:txBody>
      </p:sp>
      <p:sp>
        <p:nvSpPr>
          <p:cNvPr id="65539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RISC-V S-format Instructions</a:t>
            </a:r>
            <a:endParaRPr lang="en-AU" altLang="en-US" smtClean="0"/>
          </a:p>
        </p:txBody>
      </p:sp>
      <p:sp>
        <p:nvSpPr>
          <p:cNvPr id="65540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539750" y="1989138"/>
            <a:ext cx="8270875" cy="1706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Different immediate format for store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rs1: base address register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rs2: source operand register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immediate: offset added to base address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smtClean="0"/>
              <a:t>Split so that rs1 and rs2 fields always in the same place</a:t>
            </a:r>
          </a:p>
        </p:txBody>
      </p:sp>
      <p:grpSp>
        <p:nvGrpSpPr>
          <p:cNvPr id="65541" name="Group 15"/>
          <p:cNvGrpSpPr>
            <a:grpSpLocks/>
          </p:cNvGrpSpPr>
          <p:nvPr/>
        </p:nvGrpSpPr>
        <p:grpSpPr bwMode="auto">
          <a:xfrm>
            <a:off x="1187450" y="1125538"/>
            <a:ext cx="6772275" cy="944562"/>
            <a:chOff x="1331640" y="1391533"/>
            <a:chExt cx="6771978" cy="777698"/>
          </a:xfrm>
        </p:grpSpPr>
        <p:sp>
          <p:nvSpPr>
            <p:cNvPr id="65545" name="Text Box 5"/>
            <p:cNvSpPr txBox="1">
              <a:spLocks noChangeArrowheads="1"/>
            </p:cNvSpPr>
            <p:nvPr/>
          </p:nvSpPr>
          <p:spPr bwMode="auto">
            <a:xfrm>
              <a:off x="1331640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 </a:t>
              </a:r>
              <a:endParaRPr lang="en-AU" altLang="en-US" sz="2000"/>
            </a:p>
          </p:txBody>
        </p:sp>
        <p:sp>
          <p:nvSpPr>
            <p:cNvPr id="65546" name="Text Box 6"/>
            <p:cNvSpPr txBox="1">
              <a:spLocks noChangeArrowheads="1"/>
            </p:cNvSpPr>
            <p:nvPr/>
          </p:nvSpPr>
          <p:spPr bwMode="auto">
            <a:xfrm>
              <a:off x="26286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rs2</a:t>
              </a:r>
              <a:endParaRPr lang="en-AU" altLang="en-US" sz="2000"/>
            </a:p>
          </p:txBody>
        </p:sp>
        <p:sp>
          <p:nvSpPr>
            <p:cNvPr id="65547" name="Text Box 7"/>
            <p:cNvSpPr txBox="1">
              <a:spLocks noChangeArrowheads="1"/>
            </p:cNvSpPr>
            <p:nvPr/>
          </p:nvSpPr>
          <p:spPr bwMode="auto">
            <a:xfrm>
              <a:off x="3708127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rs1</a:t>
              </a:r>
              <a:endParaRPr lang="en-AU" altLang="en-US" sz="2000"/>
            </a:p>
          </p:txBody>
        </p:sp>
        <p:sp>
          <p:nvSpPr>
            <p:cNvPr id="65548" name="Text Box 8"/>
            <p:cNvSpPr txBox="1">
              <a:spLocks noChangeArrowheads="1"/>
            </p:cNvSpPr>
            <p:nvPr/>
          </p:nvSpPr>
          <p:spPr bwMode="auto">
            <a:xfrm>
              <a:off x="5727131" y="1391533"/>
              <a:ext cx="1079500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 </a:t>
              </a:r>
              <a:endParaRPr lang="en-AU" altLang="en-US" sz="2000"/>
            </a:p>
          </p:txBody>
        </p:sp>
        <p:sp>
          <p:nvSpPr>
            <p:cNvPr id="65549" name="Text Box 9"/>
            <p:cNvSpPr txBox="1">
              <a:spLocks noChangeArrowheads="1"/>
            </p:cNvSpPr>
            <p:nvPr/>
          </p:nvSpPr>
          <p:spPr bwMode="auto">
            <a:xfrm>
              <a:off x="4789215" y="1391533"/>
              <a:ext cx="936328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funct3</a:t>
              </a:r>
              <a:endParaRPr lang="en-AU" altLang="en-US" sz="2000"/>
            </a:p>
          </p:txBody>
        </p:sp>
        <p:sp>
          <p:nvSpPr>
            <p:cNvPr id="65550" name="Text Box 10"/>
            <p:cNvSpPr txBox="1">
              <a:spLocks noChangeArrowheads="1"/>
            </p:cNvSpPr>
            <p:nvPr/>
          </p:nvSpPr>
          <p:spPr bwMode="auto">
            <a:xfrm>
              <a:off x="6806631" y="1391533"/>
              <a:ext cx="1296987" cy="415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opcode</a:t>
              </a:r>
              <a:endParaRPr lang="en-AU" altLang="en-US" sz="2000"/>
            </a:p>
          </p:txBody>
        </p:sp>
        <p:sp>
          <p:nvSpPr>
            <p:cNvPr id="65551" name="Text Box 11"/>
            <p:cNvSpPr txBox="1">
              <a:spLocks noChangeArrowheads="1"/>
            </p:cNvSpPr>
            <p:nvPr/>
          </p:nvSpPr>
          <p:spPr bwMode="auto">
            <a:xfrm>
              <a:off x="1619522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65552" name="Text Box 12"/>
            <p:cNvSpPr txBox="1">
              <a:spLocks noChangeArrowheads="1"/>
            </p:cNvSpPr>
            <p:nvPr/>
          </p:nvSpPr>
          <p:spPr bwMode="auto">
            <a:xfrm>
              <a:off x="7094513" y="1830677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7 bits</a:t>
              </a:r>
              <a:endParaRPr lang="en-AU" altLang="en-US" sz="1600"/>
            </a:p>
          </p:txBody>
        </p:sp>
        <p:sp>
          <p:nvSpPr>
            <p:cNvPr id="65553" name="Text Box 13"/>
            <p:cNvSpPr txBox="1">
              <a:spLocks noChangeArrowheads="1"/>
            </p:cNvSpPr>
            <p:nvPr/>
          </p:nvSpPr>
          <p:spPr bwMode="auto">
            <a:xfrm>
              <a:off x="2846115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5554" name="Text Box 14"/>
            <p:cNvSpPr txBox="1">
              <a:spLocks noChangeArrowheads="1"/>
            </p:cNvSpPr>
            <p:nvPr/>
          </p:nvSpPr>
          <p:spPr bwMode="auto">
            <a:xfrm>
              <a:off x="3927202" y="1828096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5555" name="Text Box 15"/>
            <p:cNvSpPr txBox="1">
              <a:spLocks noChangeArrowheads="1"/>
            </p:cNvSpPr>
            <p:nvPr/>
          </p:nvSpPr>
          <p:spPr bwMode="auto">
            <a:xfrm>
              <a:off x="5946206" y="1830677"/>
              <a:ext cx="669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5 bits</a:t>
              </a:r>
              <a:endParaRPr lang="en-AU" altLang="en-US" sz="1600"/>
            </a:p>
          </p:txBody>
        </p:sp>
        <p:sp>
          <p:nvSpPr>
            <p:cNvPr id="65556" name="Text Box 16"/>
            <p:cNvSpPr txBox="1">
              <a:spLocks noChangeArrowheads="1"/>
            </p:cNvSpPr>
            <p:nvPr/>
          </p:nvSpPr>
          <p:spPr bwMode="auto">
            <a:xfrm>
              <a:off x="4860900" y="1828096"/>
              <a:ext cx="6751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3 bits</a:t>
              </a:r>
              <a:endParaRPr lang="en-AU" altLang="en-US" sz="1600"/>
            </a:p>
          </p:txBody>
        </p:sp>
      </p:grpSp>
      <p:sp>
        <p:nvSpPr>
          <p:cNvPr id="65542" name="TextBox 2"/>
          <p:cNvSpPr txBox="1">
            <a:spLocks noChangeArrowheads="1"/>
          </p:cNvSpPr>
          <p:nvPr/>
        </p:nvSpPr>
        <p:spPr bwMode="auto">
          <a:xfrm>
            <a:off x="1244600" y="1147763"/>
            <a:ext cx="1181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imm[11:5]</a:t>
            </a:r>
          </a:p>
        </p:txBody>
      </p:sp>
      <p:sp>
        <p:nvSpPr>
          <p:cNvPr id="65543" name="TextBox 37"/>
          <p:cNvSpPr txBox="1">
            <a:spLocks noChangeArrowheads="1"/>
          </p:cNvSpPr>
          <p:nvPr/>
        </p:nvSpPr>
        <p:spPr bwMode="auto">
          <a:xfrm>
            <a:off x="5591175" y="1147763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imm[4:0]</a:t>
            </a:r>
          </a:p>
        </p:txBody>
      </p:sp>
      <p:pic>
        <p:nvPicPr>
          <p:cNvPr id="6554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16338"/>
            <a:ext cx="813752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D875812-A0E5-4C40-8616-0B4EEE90223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en-US" sz="1400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RISC-V Instruction Set</a:t>
            </a:r>
            <a:endParaRPr lang="en-AU" altLang="en-US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Used as the example throughout the book</a:t>
            </a:r>
          </a:p>
          <a:p>
            <a:pPr eaLnBrk="1" hangingPunct="1"/>
            <a:r>
              <a:rPr lang="en-US" altLang="en-US" sz="2800" dirty="0" smtClean="0"/>
              <a:t>Developed at UC Berkeley as open ISA</a:t>
            </a:r>
          </a:p>
          <a:p>
            <a:pPr eaLnBrk="1" hangingPunct="1"/>
            <a:r>
              <a:rPr lang="en-US" altLang="en-US" sz="2800" dirty="0" smtClean="0"/>
              <a:t>Now managed by the RISC-V Foundation (</a:t>
            </a:r>
            <a:r>
              <a:rPr lang="en-US" altLang="en-US" sz="2800" u="sng" dirty="0" smtClean="0">
                <a:solidFill>
                  <a:schemeClr val="accent1"/>
                </a:solidFill>
              </a:rPr>
              <a:t>riscv.org</a:t>
            </a:r>
            <a:r>
              <a:rPr lang="en-US" altLang="en-US" sz="2800" dirty="0" smtClean="0"/>
              <a:t>)</a:t>
            </a:r>
          </a:p>
          <a:p>
            <a:pPr eaLnBrk="1" hangingPunct="1"/>
            <a:r>
              <a:rPr lang="en-US" altLang="en-US" sz="2800" dirty="0" smtClean="0"/>
              <a:t>Typical of many modern ISAs</a:t>
            </a:r>
          </a:p>
          <a:p>
            <a:pPr lvl="1" eaLnBrk="1" hangingPunct="1"/>
            <a:r>
              <a:rPr lang="en-US" altLang="en-US" sz="2400" dirty="0" smtClean="0"/>
              <a:t>See RISC-V Reference Data tear-out card</a:t>
            </a:r>
          </a:p>
          <a:p>
            <a:pPr eaLnBrk="1" hangingPunct="1"/>
            <a:r>
              <a:rPr lang="en-US" altLang="en-US" sz="2800" dirty="0" smtClean="0"/>
              <a:t>Similar ISAs have a large share of embedded core market</a:t>
            </a:r>
          </a:p>
          <a:p>
            <a:pPr lvl="1" eaLnBrk="1" hangingPunct="1"/>
            <a:r>
              <a:rPr lang="en-US" altLang="en-US" sz="2400" dirty="0" smtClean="0"/>
              <a:t>Applications in consumer electronics, network/storage equipment, cameras, printers,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BEC4D5-E055-44C2-A222-1D7BCD25FC5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en-US" sz="1400" smtClean="0"/>
          </a:p>
        </p:txBody>
      </p:sp>
      <p:pic>
        <p:nvPicPr>
          <p:cNvPr id="6758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7632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638810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716338"/>
            <a:ext cx="7848600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BE84C68-F38A-4A7E-B76E-1F978510220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 smtClean="0"/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Stored Program Computers</a:t>
            </a:r>
            <a:endParaRPr lang="en-AU" altLang="en-US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8400" y="1125538"/>
            <a:ext cx="5246688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Instructions represented in binary, just like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Instructions and data stored in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Programs can operate on programs </a:t>
            </a:r>
            <a:r>
              <a:rPr lang="en-US" altLang="zh-CN" sz="2800" dirty="0" smtClean="0"/>
              <a:t>and produce new programs.</a:t>
            </a:r>
            <a:endParaRPr lang="en-US" alt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e.g., compilers, linkers,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Binary compatibility allows compiled programs to work on different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Standardized ISAs</a:t>
            </a:r>
            <a:endParaRPr lang="en-AU" altLang="en-US" sz="2400" dirty="0" smtClean="0"/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  <p:pic>
        <p:nvPicPr>
          <p:cNvPr id="68614" name="Picture 7" descr="f02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290830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22B9D46-02A3-4947-95BB-E7220E16184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 smtClean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2.6 Logical Operations</a:t>
            </a:r>
            <a:endParaRPr lang="en-AU" altLang="en-US" dirty="0" smtClean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Instructions for bitwise manipulation</a:t>
            </a:r>
            <a:endParaRPr lang="en-AU" altLang="en-US" smtClean="0"/>
          </a:p>
        </p:txBody>
      </p:sp>
      <p:graphicFrame>
        <p:nvGraphicFramePr>
          <p:cNvPr id="275503" name="Group 47"/>
          <p:cNvGraphicFramePr>
            <a:graphicFrameLocks noGrp="1"/>
          </p:cNvGraphicFramePr>
          <p:nvPr/>
        </p:nvGraphicFramePr>
        <p:xfrm>
          <a:off x="1042988" y="1773238"/>
          <a:ext cx="7200900" cy="3295652"/>
        </p:xfrm>
        <a:graphic>
          <a:graphicData uri="http://schemas.openxmlformats.org/drawingml/2006/table">
            <a:tbl>
              <a:tblPr/>
              <a:tblGrid>
                <a:gridCol w="2233612"/>
                <a:gridCol w="1366838"/>
                <a:gridCol w="1512887"/>
                <a:gridCol w="2087563"/>
              </a:tblGrid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Java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RISC-V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Shift left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slli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Shift right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&gt;&gt;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&gt;&gt;&gt;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srli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Bit-by-bit AND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and, andi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Bit-by-bit OR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or, ori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Bit-by-bit XOR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xor, xori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Bit-by-bit 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702" name="Rectangle 41"/>
          <p:cNvSpPr>
            <a:spLocks noChangeArrowheads="1"/>
          </p:cNvSpPr>
          <p:nvPr/>
        </p:nvSpPr>
        <p:spPr bwMode="auto">
          <a:xfrm>
            <a:off x="684213" y="5157788"/>
            <a:ext cx="77724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Useful for extracting and inserting groups of bits in a word</a:t>
            </a:r>
            <a:endParaRPr lang="en-AU" altLang="en-US"/>
          </a:p>
        </p:txBody>
      </p:sp>
      <p:sp>
        <p:nvSpPr>
          <p:cNvPr id="70703" name="Text Box 42"/>
          <p:cNvSpPr txBox="1">
            <a:spLocks noChangeArrowheads="1"/>
          </p:cNvSpPr>
          <p:nvPr/>
        </p:nvSpPr>
        <p:spPr bwMode="auto">
          <a:xfrm rot="5400000">
            <a:off x="7662069" y="1115219"/>
            <a:ext cx="259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§2.6 Logical 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AAA91D67-00C0-4C01-B243-86A80BDAD16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 smtClean="0"/>
          </a:p>
        </p:txBody>
      </p:sp>
      <p:pic>
        <p:nvPicPr>
          <p:cNvPr id="7270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8351838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文本框 3"/>
          <p:cNvSpPr txBox="1">
            <a:spLocks noChangeArrowheads="1"/>
          </p:cNvSpPr>
          <p:nvPr/>
        </p:nvSpPr>
        <p:spPr bwMode="auto">
          <a:xfrm>
            <a:off x="611188" y="5516563"/>
            <a:ext cx="7345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来源：</a:t>
            </a:r>
            <a:r>
              <a:rPr lang="en-US" altLang="zh-CN" sz="1800">
                <a:ea typeface="宋体" panose="02010600030101010101" pitchFamily="2" charset="-122"/>
              </a:rPr>
              <a:t>【RISC-V-Reader-Chinese-v2p1.pdf 】   P120</a:t>
            </a: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7E2499E-FA48-436C-8CF5-2EC119322CF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 smtClean="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Shift left/right </a:t>
            </a:r>
            <a:r>
              <a:rPr lang="en-US" altLang="en-US" sz="4000" dirty="0"/>
              <a:t>logical </a:t>
            </a:r>
            <a:r>
              <a:rPr lang="en-US" altLang="zh-CN" sz="4000" dirty="0"/>
              <a:t>Immediate</a:t>
            </a:r>
            <a:endParaRPr lang="en-AU" altLang="en-US" sz="4000" dirty="0" smtClean="0"/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 smtClean="0"/>
              <a:t>immed</a:t>
            </a:r>
            <a:r>
              <a:rPr lang="en-US" altLang="en-US" dirty="0" smtClean="0"/>
              <a:t>: how many positions to shift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Shift left logical </a:t>
            </a:r>
            <a:r>
              <a:rPr lang="en-US" altLang="zh-CN" dirty="0" smtClean="0"/>
              <a:t>Immediate, I-type  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Shift left and fill with 0 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 smtClean="0">
                <a:latin typeface="Lucida Console" panose="020B0609040504020204" pitchFamily="49" charset="0"/>
              </a:rPr>
              <a:t>slli</a:t>
            </a:r>
            <a:r>
              <a:rPr lang="en-US" altLang="en-US" dirty="0" smtClean="0"/>
              <a:t> by </a:t>
            </a:r>
            <a:r>
              <a:rPr lang="en-US" altLang="en-US" i="1" dirty="0" err="1" smtClean="0"/>
              <a:t>i</a:t>
            </a:r>
            <a:r>
              <a:rPr lang="en-US" altLang="en-US" dirty="0" smtClean="0"/>
              <a:t> bits multiplies by 2</a:t>
            </a:r>
            <a:r>
              <a:rPr lang="en-US" altLang="en-US" i="1" baseline="30000" dirty="0" smtClean="0"/>
              <a:t>i</a:t>
            </a:r>
            <a:r>
              <a:rPr lang="en-US" altLang="en-US" dirty="0" smtClean="0"/>
              <a:t>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 smtClean="0">
                <a:latin typeface="Lucida Console" panose="020B0609040504020204" pitchFamily="49" charset="0"/>
              </a:rPr>
              <a:t>slli</a:t>
            </a:r>
            <a:r>
              <a:rPr lang="en-US" altLang="en-US" dirty="0" smtClean="0">
                <a:latin typeface="Lucida Console" panose="020B0609040504020204" pitchFamily="49" charset="0"/>
              </a:rPr>
              <a:t> x10,x22,3 // x10</a:t>
            </a:r>
            <a:r>
              <a:rPr lang="en-US" altLang="en-US" dirty="0" smtClean="0">
                <a:latin typeface="Lucida Console" panose="020B0609040504020204" pitchFamily="49" charset="0"/>
                <a:sym typeface="Wingdings" panose="05000000000000000000" pitchFamily="2" charset="2"/>
              </a:rPr>
              <a:t></a:t>
            </a:r>
            <a:r>
              <a:rPr lang="en-US" altLang="en-US" dirty="0" smtClean="0">
                <a:latin typeface="Lucida Console" panose="020B0609040504020204" pitchFamily="49" charset="0"/>
              </a:rPr>
              <a:t>x22*2</a:t>
            </a:r>
            <a:r>
              <a:rPr lang="en-US" altLang="en-US" baseline="30000" dirty="0" smtClean="0">
                <a:latin typeface="Lucida Console" panose="020B0609040504020204" pitchFamily="49" charset="0"/>
              </a:rPr>
              <a:t>3</a:t>
            </a:r>
            <a:endParaRPr lang="en-US" altLang="en-US" baseline="300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Shift right logical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Shift right and fill with 0 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 smtClean="0">
                <a:latin typeface="Lucida Console" panose="020B0609040504020204" pitchFamily="49" charset="0"/>
              </a:rPr>
              <a:t>srli</a:t>
            </a:r>
            <a:r>
              <a:rPr lang="en-US" altLang="en-US" dirty="0" smtClean="0"/>
              <a:t> by </a:t>
            </a:r>
            <a:r>
              <a:rPr lang="en-US" altLang="en-US" i="1" dirty="0" err="1" smtClean="0"/>
              <a:t>i</a:t>
            </a:r>
            <a:r>
              <a:rPr lang="en-US" altLang="en-US" dirty="0" smtClean="0"/>
              <a:t> bits divides by 2</a:t>
            </a:r>
            <a:r>
              <a:rPr lang="en-US" altLang="en-US" i="1" baseline="30000" dirty="0" smtClean="0"/>
              <a:t>i</a:t>
            </a:r>
            <a:r>
              <a:rPr lang="en-US" altLang="en-US" dirty="0" smtClean="0"/>
              <a:t> (unsigned only)</a:t>
            </a:r>
            <a:endParaRPr lang="en-AU" altLang="en-US" dirty="0" smtClean="0"/>
          </a:p>
        </p:txBody>
      </p:sp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3708400" y="138906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rs1</a:t>
            </a:r>
            <a:endParaRPr lang="en-AU" altLang="en-US" sz="2000"/>
          </a:p>
        </p:txBody>
      </p:sp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5727700" y="138906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rd</a:t>
            </a:r>
            <a:endParaRPr lang="en-AU" altLang="en-US" sz="2000"/>
          </a:p>
        </p:txBody>
      </p:sp>
      <p:sp>
        <p:nvSpPr>
          <p:cNvPr id="73735" name="Text Box 9"/>
          <p:cNvSpPr txBox="1">
            <a:spLocks noChangeArrowheads="1"/>
          </p:cNvSpPr>
          <p:nvPr/>
        </p:nvSpPr>
        <p:spPr bwMode="auto">
          <a:xfrm>
            <a:off x="4789488" y="1389063"/>
            <a:ext cx="93662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funct3</a:t>
            </a:r>
            <a:endParaRPr lang="en-AU" altLang="en-US" sz="2000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6807200" y="1389063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opcode</a:t>
            </a:r>
            <a:endParaRPr lang="en-AU" altLang="en-US" sz="2000"/>
          </a:p>
        </p:txBody>
      </p:sp>
      <p:sp>
        <p:nvSpPr>
          <p:cNvPr id="73737" name="Text Box 11"/>
          <p:cNvSpPr txBox="1">
            <a:spLocks noChangeArrowheads="1"/>
          </p:cNvSpPr>
          <p:nvPr/>
        </p:nvSpPr>
        <p:spPr bwMode="auto">
          <a:xfrm>
            <a:off x="1665288" y="1828800"/>
            <a:ext cx="676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6 bits</a:t>
            </a:r>
            <a:endParaRPr lang="en-AU" altLang="en-US" sz="1600"/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7094538" y="1830388"/>
            <a:ext cx="674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7 bits</a:t>
            </a:r>
            <a:endParaRPr lang="en-AU" altLang="en-US" sz="1600"/>
          </a:p>
        </p:txBody>
      </p:sp>
      <p:sp>
        <p:nvSpPr>
          <p:cNvPr id="73739" name="Text Box 14"/>
          <p:cNvSpPr txBox="1">
            <a:spLocks noChangeArrowheads="1"/>
          </p:cNvSpPr>
          <p:nvPr/>
        </p:nvSpPr>
        <p:spPr bwMode="auto">
          <a:xfrm>
            <a:off x="3927475" y="182880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5 bits</a:t>
            </a:r>
            <a:endParaRPr lang="en-AU" altLang="en-US" sz="1600"/>
          </a:p>
        </p:txBody>
      </p:sp>
      <p:sp>
        <p:nvSpPr>
          <p:cNvPr id="73740" name="Text Box 15"/>
          <p:cNvSpPr txBox="1">
            <a:spLocks noChangeArrowheads="1"/>
          </p:cNvSpPr>
          <p:nvPr/>
        </p:nvSpPr>
        <p:spPr bwMode="auto">
          <a:xfrm>
            <a:off x="5946775" y="1830388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5 bits</a:t>
            </a:r>
            <a:endParaRPr lang="en-AU" altLang="en-US" sz="1600"/>
          </a:p>
        </p:txBody>
      </p:sp>
      <p:sp>
        <p:nvSpPr>
          <p:cNvPr id="73741" name="Text Box 16"/>
          <p:cNvSpPr txBox="1">
            <a:spLocks noChangeArrowheads="1"/>
          </p:cNvSpPr>
          <p:nvPr/>
        </p:nvSpPr>
        <p:spPr bwMode="auto">
          <a:xfrm>
            <a:off x="4860925" y="1828800"/>
            <a:ext cx="674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3 bits</a:t>
            </a:r>
            <a:endParaRPr lang="en-AU" altLang="en-US" sz="1600"/>
          </a:p>
        </p:txBody>
      </p:sp>
      <p:sp>
        <p:nvSpPr>
          <p:cNvPr id="73742" name="Text Box 7"/>
          <p:cNvSpPr txBox="1">
            <a:spLocks noChangeArrowheads="1"/>
          </p:cNvSpPr>
          <p:nvPr/>
        </p:nvSpPr>
        <p:spPr bwMode="auto">
          <a:xfrm>
            <a:off x="1400175" y="1389063"/>
            <a:ext cx="1154113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funct6</a:t>
            </a:r>
            <a:endParaRPr lang="en-AU" altLang="en-US" sz="2000"/>
          </a:p>
        </p:txBody>
      </p:sp>
      <p:sp>
        <p:nvSpPr>
          <p:cNvPr id="73743" name="Text Box 7"/>
          <p:cNvSpPr txBox="1">
            <a:spLocks noChangeArrowheads="1"/>
          </p:cNvSpPr>
          <p:nvPr/>
        </p:nvSpPr>
        <p:spPr bwMode="auto">
          <a:xfrm>
            <a:off x="2554288" y="1389063"/>
            <a:ext cx="115252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immed</a:t>
            </a:r>
            <a:endParaRPr lang="en-AU" altLang="en-US" sz="2000"/>
          </a:p>
        </p:txBody>
      </p:sp>
      <p:sp>
        <p:nvSpPr>
          <p:cNvPr id="73744" name="Text Box 11"/>
          <p:cNvSpPr txBox="1">
            <a:spLocks noChangeArrowheads="1"/>
          </p:cNvSpPr>
          <p:nvPr/>
        </p:nvSpPr>
        <p:spPr bwMode="auto">
          <a:xfrm>
            <a:off x="2833688" y="1828800"/>
            <a:ext cx="6746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6 bits</a:t>
            </a:r>
            <a:endParaRPr lang="en-A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6034BF54-41DB-404A-A8A1-05F8B1B72E4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 smtClean="0"/>
          </a:p>
        </p:txBody>
      </p:sp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7235825" y="3362325"/>
            <a:ext cx="431800" cy="16049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AND Operations</a:t>
            </a:r>
            <a:endParaRPr lang="en-AU" altLang="en-US" smtClean="0"/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73275"/>
          </a:xfrm>
        </p:spPr>
        <p:txBody>
          <a:bodyPr/>
          <a:lstStyle/>
          <a:p>
            <a:pPr eaLnBrk="1" hangingPunct="1"/>
            <a:r>
              <a:rPr lang="en-US" altLang="en-US" smtClean="0"/>
              <a:t>Useful to mask bits in a word</a:t>
            </a:r>
          </a:p>
          <a:p>
            <a:pPr lvl="1" eaLnBrk="1" hangingPunct="1"/>
            <a:r>
              <a:rPr lang="en-US" altLang="en-US" smtClean="0"/>
              <a:t>Select some bits, clear others to 0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smtClean="0">
                <a:latin typeface="Lucida Console" panose="020B0609040504020204" pitchFamily="49" charset="0"/>
              </a:rPr>
              <a:t>	and x9,x10,x11</a:t>
            </a:r>
            <a:endParaRPr lang="en-AU" altLang="en-US" sz="2800" smtClean="0">
              <a:latin typeface="Lucida Console" panose="020B0609040504020204" pitchFamily="49" charset="0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1181100" y="3403600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00000000 00000000 00000000 00000000 00000000 00000000 00001101 11000000</a:t>
            </a:r>
            <a:endParaRPr lang="en-AU" altLang="en-US" sz="1600"/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539750" y="3403600"/>
            <a:ext cx="598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x10</a:t>
            </a:r>
            <a:endParaRPr lang="en-AU" altLang="en-US" sz="2000"/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539750" y="3963988"/>
            <a:ext cx="579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x11</a:t>
            </a:r>
            <a:endParaRPr lang="en-AU" altLang="en-US" sz="2000"/>
          </a:p>
        </p:txBody>
      </p:sp>
      <p:sp>
        <p:nvSpPr>
          <p:cNvPr id="75785" name="Text Box 10"/>
          <p:cNvSpPr txBox="1">
            <a:spLocks noChangeArrowheads="1"/>
          </p:cNvSpPr>
          <p:nvPr/>
        </p:nvSpPr>
        <p:spPr bwMode="auto">
          <a:xfrm>
            <a:off x="539750" y="4611688"/>
            <a:ext cx="45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x9</a:t>
            </a:r>
            <a:endParaRPr lang="en-AU" altLang="en-US" sz="2000"/>
          </a:p>
        </p:txBody>
      </p:sp>
      <p:sp>
        <p:nvSpPr>
          <p:cNvPr id="75786" name="Text Box 5"/>
          <p:cNvSpPr txBox="1">
            <a:spLocks noChangeArrowheads="1"/>
          </p:cNvSpPr>
          <p:nvPr/>
        </p:nvSpPr>
        <p:spPr bwMode="auto">
          <a:xfrm>
            <a:off x="1181100" y="3987800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00000000 00000000 00000000 00000000 00000000 00000000 00111100 00000000</a:t>
            </a:r>
            <a:endParaRPr lang="en-AU" altLang="en-US" sz="1600"/>
          </a:p>
        </p:txBody>
      </p:sp>
      <p:sp>
        <p:nvSpPr>
          <p:cNvPr id="75787" name="Text Box 5"/>
          <p:cNvSpPr txBox="1">
            <a:spLocks noChangeArrowheads="1"/>
          </p:cNvSpPr>
          <p:nvPr/>
        </p:nvSpPr>
        <p:spPr bwMode="auto">
          <a:xfrm>
            <a:off x="1181100" y="4568825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00000000 00000000 00000000 00000000 00000000 00000000 00001100 00000000</a:t>
            </a:r>
            <a:endParaRPr lang="en-A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85D463E-A533-43EA-ADF7-725D7EF2903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 smtClean="0"/>
          </a:p>
        </p:txBody>
      </p:sp>
      <p:sp>
        <p:nvSpPr>
          <p:cNvPr id="77827" name="Rectangle 2"/>
          <p:cNvSpPr>
            <a:spLocks noChangeArrowheads="1"/>
          </p:cNvSpPr>
          <p:nvPr/>
        </p:nvSpPr>
        <p:spPr bwMode="auto">
          <a:xfrm>
            <a:off x="7235825" y="3416301"/>
            <a:ext cx="432519" cy="155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 Operations</a:t>
            </a:r>
            <a:endParaRPr lang="en-AU" altLang="en-US" smtClean="0"/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73275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Set some bits to 1, leave others unchanged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or x9,x10,x11</a:t>
            </a:r>
            <a:endParaRPr lang="en-AU" altLang="en-US" sz="2800" dirty="0" smtClean="0">
              <a:latin typeface="Lucida Console" panose="020B0609040504020204" pitchFamily="49" charset="0"/>
            </a:endParaRPr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1181100" y="3403600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00000000 00000000 00000000 00000000 00000000 00000000 00001101 11000000</a:t>
            </a:r>
            <a:endParaRPr lang="en-AU" altLang="en-US" sz="1600" dirty="0"/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39750" y="3403600"/>
            <a:ext cx="598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x10</a:t>
            </a:r>
            <a:endParaRPr lang="en-AU" altLang="en-US" sz="2000"/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539750" y="3963988"/>
            <a:ext cx="579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x11</a:t>
            </a:r>
            <a:endParaRPr lang="en-AU" altLang="en-US" sz="2000"/>
          </a:p>
        </p:txBody>
      </p:sp>
      <p:sp>
        <p:nvSpPr>
          <p:cNvPr id="77833" name="Text Box 10"/>
          <p:cNvSpPr txBox="1">
            <a:spLocks noChangeArrowheads="1"/>
          </p:cNvSpPr>
          <p:nvPr/>
        </p:nvSpPr>
        <p:spPr bwMode="auto">
          <a:xfrm>
            <a:off x="539750" y="4611688"/>
            <a:ext cx="45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x9</a:t>
            </a:r>
            <a:endParaRPr lang="en-AU" altLang="en-US" sz="2000"/>
          </a:p>
        </p:txBody>
      </p:sp>
      <p:sp>
        <p:nvSpPr>
          <p:cNvPr id="77834" name="Text Box 5"/>
          <p:cNvSpPr txBox="1">
            <a:spLocks noChangeArrowheads="1"/>
          </p:cNvSpPr>
          <p:nvPr/>
        </p:nvSpPr>
        <p:spPr bwMode="auto">
          <a:xfrm>
            <a:off x="1181100" y="3987800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00000000 00000000 00000000 00000000 00000000 00000000 00111100 00000000</a:t>
            </a:r>
            <a:endParaRPr lang="en-AU" altLang="en-US" sz="1600"/>
          </a:p>
        </p:txBody>
      </p:sp>
      <p:sp>
        <p:nvSpPr>
          <p:cNvPr id="77835" name="Text Box 5"/>
          <p:cNvSpPr txBox="1">
            <a:spLocks noChangeArrowheads="1"/>
          </p:cNvSpPr>
          <p:nvPr/>
        </p:nvSpPr>
        <p:spPr bwMode="auto">
          <a:xfrm>
            <a:off x="1181100" y="4568825"/>
            <a:ext cx="77835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00000000 00000000 00000000 00000000 00000000 00000000 00111101 11000000</a:t>
            </a:r>
            <a:endParaRPr lang="en-A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A4B0F9D-927B-40BB-92D2-B9DAC73B120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 smtClean="0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XOR Operations</a:t>
            </a:r>
            <a:endParaRPr lang="en-AU" altLang="en-US" smtClean="0"/>
          </a:p>
        </p:txBody>
      </p:sp>
      <p:sp>
        <p:nvSpPr>
          <p:cNvPr id="7987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73275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rgbClr val="0000FF"/>
                </a:solidFill>
              </a:rPr>
              <a:t>reverse some bits, leave others unchanged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xor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x9,x10,x12  // “NOT” operation</a:t>
            </a:r>
            <a:endParaRPr lang="en-AU" altLang="en-US" sz="2800" dirty="0" smtClean="0">
              <a:latin typeface="Lucida Console" panose="020B0609040504020204" pitchFamily="49" charset="0"/>
            </a:endParaRPr>
          </a:p>
        </p:txBody>
      </p:sp>
      <p:sp>
        <p:nvSpPr>
          <p:cNvPr id="79878" name="Text Box 5"/>
          <p:cNvSpPr txBox="1">
            <a:spLocks noChangeArrowheads="1"/>
          </p:cNvSpPr>
          <p:nvPr/>
        </p:nvSpPr>
        <p:spPr bwMode="auto">
          <a:xfrm>
            <a:off x="1181100" y="3403600"/>
            <a:ext cx="78549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00000000 00000000 00000000 00000000 00000000 00000000 00001101  11000000</a:t>
            </a:r>
            <a:endParaRPr lang="en-AU" altLang="en-US" sz="1600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539750" y="3403600"/>
            <a:ext cx="598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x10</a:t>
            </a:r>
            <a:endParaRPr lang="en-AU" altLang="en-US" sz="2000"/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539750" y="3963988"/>
            <a:ext cx="598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x12</a:t>
            </a:r>
            <a:endParaRPr lang="en-AU" altLang="en-US" sz="2000"/>
          </a:p>
        </p:txBody>
      </p:sp>
      <p:sp>
        <p:nvSpPr>
          <p:cNvPr id="79881" name="Text Box 10"/>
          <p:cNvSpPr txBox="1">
            <a:spLocks noChangeArrowheads="1"/>
          </p:cNvSpPr>
          <p:nvPr/>
        </p:nvSpPr>
        <p:spPr bwMode="auto">
          <a:xfrm>
            <a:off x="539750" y="4611688"/>
            <a:ext cx="45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x9</a:t>
            </a:r>
            <a:endParaRPr lang="en-AU" altLang="en-US" sz="2000"/>
          </a:p>
        </p:txBody>
      </p:sp>
      <p:sp>
        <p:nvSpPr>
          <p:cNvPr id="79882" name="Text Box 5"/>
          <p:cNvSpPr txBox="1">
            <a:spLocks noChangeArrowheads="1"/>
          </p:cNvSpPr>
          <p:nvPr/>
        </p:nvSpPr>
        <p:spPr bwMode="auto">
          <a:xfrm>
            <a:off x="1181100" y="3987800"/>
            <a:ext cx="78549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11111111    11111111  11111111   11111111   11111111   11111111   11111111   11111111</a:t>
            </a:r>
            <a:endParaRPr lang="en-AU" altLang="en-US" sz="1600"/>
          </a:p>
        </p:txBody>
      </p:sp>
      <p:sp>
        <p:nvSpPr>
          <p:cNvPr id="79883" name="Text Box 5"/>
          <p:cNvSpPr txBox="1">
            <a:spLocks noChangeArrowheads="1"/>
          </p:cNvSpPr>
          <p:nvPr/>
        </p:nvSpPr>
        <p:spPr bwMode="auto">
          <a:xfrm>
            <a:off x="1181100" y="4568825"/>
            <a:ext cx="78549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11111111    11111111  11111111   11111111   11111111   11111111   11110010  00111111</a:t>
            </a:r>
            <a:endParaRPr lang="en-A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2DEDE276-AA01-4808-A54E-18C070D1C4A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 smtClean="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>
          <a:xfrm>
            <a:off x="390402" y="1016395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Conditional Branch</a:t>
            </a:r>
            <a:r>
              <a:rPr lang="en-US" altLang="zh-CN" sz="3200" dirty="0" smtClean="0"/>
              <a:t>es</a:t>
            </a:r>
            <a:endParaRPr lang="en-AU" altLang="en-US" sz="3200" dirty="0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851" y="1660404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800" dirty="0" smtClean="0"/>
              <a:t>Branch</a:t>
            </a:r>
            <a:r>
              <a:rPr lang="zh-CN" altLang="en-US" sz="2800" dirty="0" smtClean="0"/>
              <a:t>（</a:t>
            </a:r>
            <a:r>
              <a:rPr lang="zh-CN" altLang="en-US" sz="2400" dirty="0" smtClean="0"/>
              <a:t>转移</a:t>
            </a:r>
            <a:r>
              <a:rPr lang="zh-CN" altLang="en-US" sz="2800" dirty="0" smtClean="0"/>
              <a:t>）</a:t>
            </a:r>
            <a:r>
              <a:rPr lang="en-US" altLang="en-US" sz="2800" dirty="0" smtClean="0"/>
              <a:t> to a labeled instruction if a condition is true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 dirty="0" smtClean="0"/>
              <a:t>Otherwise, continue sequentially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 smtClean="0"/>
              <a:t>Branch</a:t>
            </a:r>
            <a:r>
              <a:rPr lang="en-US" altLang="zh-CN" dirty="0" smtClean="0"/>
              <a:t> target address must be even(</a:t>
            </a:r>
            <a:r>
              <a:rPr lang="zh-CN" altLang="en-US" sz="2400" dirty="0" smtClean="0"/>
              <a:t>偶数</a:t>
            </a:r>
            <a:r>
              <a:rPr lang="en-US" altLang="zh-CN" dirty="0" smtClean="0"/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Error: Jump to instruction address 15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000" dirty="0" smtClean="0"/>
              <a:t>Range:-4096 ---- 4094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dirty="0" smtClean="0">
                <a:latin typeface="Lucida Console" panose="020B0609040504020204" pitchFamily="49" charset="0"/>
              </a:rPr>
              <a:t> rs1, rs2, L1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------</a:t>
            </a:r>
            <a:r>
              <a:rPr lang="en-US" altLang="zh-CN" sz="28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dirty="0" smtClean="0"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 dirty="0" smtClean="0"/>
              <a:t>if </a:t>
            </a:r>
            <a:r>
              <a:rPr lang="en-US" altLang="en-US" sz="2400" dirty="0"/>
              <a:t>(rs1 == rs2) branch to instruction labeled L1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 err="1" smtClean="0">
                <a:latin typeface="Lucida Console" panose="020B0609040504020204" pitchFamily="49" charset="0"/>
              </a:rPr>
              <a:t>bne</a:t>
            </a:r>
            <a:r>
              <a:rPr lang="en-US" altLang="en-US" dirty="0" smtClean="0">
                <a:latin typeface="Lucida Console" panose="020B0609040504020204" pitchFamily="49" charset="0"/>
              </a:rPr>
              <a:t> rs1, rs2, L1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------</a:t>
            </a:r>
            <a:r>
              <a:rPr lang="en-US" altLang="zh-CN" sz="28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dirty="0" smtClean="0"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 dirty="0"/>
              <a:t>if (rs1 != rs2) branch to instruction labeled L1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 smtClean="0"/>
          </a:p>
        </p:txBody>
      </p:sp>
      <p:sp>
        <p:nvSpPr>
          <p:cNvPr id="81925" name="Text Box 4"/>
          <p:cNvSpPr txBox="1">
            <a:spLocks noChangeArrowheads="1"/>
          </p:cNvSpPr>
          <p:nvPr/>
        </p:nvSpPr>
        <p:spPr bwMode="auto">
          <a:xfrm rot="5400000">
            <a:off x="6938169" y="1839119"/>
            <a:ext cx="4044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§2.7 Instructions for Making Decisions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07504" y="187709"/>
            <a:ext cx="8542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 dirty="0"/>
              <a:t>2.7 Instructions for Making Decisions</a:t>
            </a:r>
            <a:endParaRPr lang="en-AU" altLang="en-US" sz="3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10EE2A88-0B1D-4736-954E-406DBA9E2BE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 smtClean="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Compiling If Statements</a:t>
            </a:r>
            <a:endParaRPr lang="en-AU" altLang="en-US" smtClean="0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692150"/>
            <a:ext cx="8459787" cy="55451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 code: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if (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==j) f =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g+h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;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else f = g-h;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</a:rPr>
              <a:t>f,       g,   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h,    </a:t>
            </a:r>
            <a:r>
              <a:rPr lang="en-US" altLang="zh-CN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,       j</a:t>
            </a:r>
            <a:r>
              <a:rPr lang="en-US" altLang="en-US" dirty="0" smtClean="0">
                <a:solidFill>
                  <a:srgbClr val="0000FF"/>
                </a:solidFill>
              </a:rPr>
              <a:t>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</a:rPr>
              <a:t>x19, x20,x21,x22,x23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Compiled RISC-V code: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     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bne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x22, x23, Else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      add x19, x20, x21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     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x0,x0,Exit // unconditional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Else: sub x19, x20, x21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Exit: …</a:t>
            </a:r>
            <a:endParaRPr lang="en-AU" altLang="en-US" sz="2800" dirty="0" smtClean="0">
              <a:latin typeface="Lucida Console" panose="020B0609040504020204" pitchFamily="49" charset="0"/>
            </a:endParaRPr>
          </a:p>
        </p:txBody>
      </p:sp>
      <p:sp>
        <p:nvSpPr>
          <p:cNvPr id="83973" name="AutoShape 5"/>
          <p:cNvSpPr>
            <a:spLocks/>
          </p:cNvSpPr>
          <p:nvPr/>
        </p:nvSpPr>
        <p:spPr bwMode="auto">
          <a:xfrm>
            <a:off x="3563938" y="5972175"/>
            <a:ext cx="3529012" cy="403225"/>
          </a:xfrm>
          <a:prstGeom prst="borderCallout1">
            <a:avLst>
              <a:gd name="adj1" fmla="val 28347"/>
              <a:gd name="adj2" fmla="val -2157"/>
              <a:gd name="adj3" fmla="val -34255"/>
              <a:gd name="adj4" fmla="val -23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/>
              <a:t>Assembler calculates addresses</a:t>
            </a:r>
          </a:p>
        </p:txBody>
      </p:sp>
      <p:pic>
        <p:nvPicPr>
          <p:cNvPr id="83974" name="Picture 6" descr="f02-0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484313"/>
            <a:ext cx="34686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64C5F195-C4D3-4426-BBC2-B9C9CD98CB7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1182956"/>
            <a:ext cx="8259762" cy="553998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 smtClean="0"/>
              <a:t>Arithmetic Operations</a:t>
            </a:r>
            <a:endParaRPr lang="en-AU" altLang="en-US" sz="3000" dirty="0" smtClean="0"/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22578" y="1746250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Add and subtract, three operands</a:t>
            </a:r>
          </a:p>
          <a:p>
            <a:pPr lvl="1" eaLnBrk="1" hangingPunct="1"/>
            <a:r>
              <a:rPr lang="en-US" altLang="en-US" sz="2400" dirty="0" smtClean="0"/>
              <a:t>Two sources and one destination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add a, b, c  // a gets b + c</a:t>
            </a:r>
          </a:p>
          <a:p>
            <a:pPr eaLnBrk="1" hangingPunct="1"/>
            <a:r>
              <a:rPr lang="en-US" altLang="en-US" sz="2400" dirty="0" smtClean="0"/>
              <a:t>All arithmetic operations have this form</a:t>
            </a:r>
          </a:p>
          <a:p>
            <a:pPr eaLnBrk="1" hangingPunct="1"/>
            <a:r>
              <a:rPr lang="en-US" altLang="en-US" sz="2400" i="1" dirty="0" smtClean="0"/>
              <a:t>Design Principle 1:</a:t>
            </a:r>
            <a:r>
              <a:rPr lang="en-US" altLang="en-US" sz="2400" dirty="0" smtClean="0"/>
              <a:t> Simplicity </a:t>
            </a:r>
            <a:r>
              <a:rPr lang="en-US" altLang="en-US" sz="2400" dirty="0" err="1" smtClean="0"/>
              <a:t>favours</a:t>
            </a:r>
            <a:r>
              <a:rPr lang="zh-CN" altLang="en-US" sz="2400" dirty="0" smtClean="0"/>
              <a:t>（有利于）</a:t>
            </a:r>
            <a:r>
              <a:rPr lang="en-US" altLang="en-US" sz="2400" dirty="0" smtClean="0"/>
              <a:t>regularity</a:t>
            </a:r>
            <a:r>
              <a:rPr lang="en-US" altLang="en-US" sz="2400" dirty="0"/>
              <a:t>.</a:t>
            </a:r>
            <a:endParaRPr lang="en-US" altLang="en-US" sz="2400" dirty="0" smtClean="0"/>
          </a:p>
          <a:p>
            <a:pPr lvl="1" eaLnBrk="1" hangingPunct="1"/>
            <a:r>
              <a:rPr lang="en-US" altLang="en-US" sz="2400" dirty="0" smtClean="0"/>
              <a:t>Regularity makes implementation simpler</a:t>
            </a:r>
          </a:p>
          <a:p>
            <a:pPr lvl="1" eaLnBrk="1" hangingPunct="1"/>
            <a:r>
              <a:rPr lang="en-US" altLang="en-US" sz="2400" dirty="0" smtClean="0"/>
              <a:t>Simplicity enables higher performance at lower cost</a:t>
            </a:r>
            <a:endParaRPr lang="en-AU" altLang="en-US" sz="2400" dirty="0" smtClean="0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 rot="5400000">
            <a:off x="6677819" y="2099469"/>
            <a:ext cx="456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§2.2 Operations of the Computer Hardware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179512" y="449929"/>
            <a:ext cx="8259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kern="0" dirty="0"/>
              <a:t>2.2 Operations of the Computer Hardware</a:t>
            </a:r>
            <a:endParaRPr lang="en-AU" altLang="en-US" sz="32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01D098-8D99-44BF-AA6F-3A017BAE423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 smtClean="0"/>
          </a:p>
        </p:txBody>
      </p:sp>
      <p:pic>
        <p:nvPicPr>
          <p:cNvPr id="8601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8424863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文本框 3"/>
          <p:cNvSpPr txBox="1">
            <a:spLocks noChangeArrowheads="1"/>
          </p:cNvSpPr>
          <p:nvPr/>
        </p:nvSpPr>
        <p:spPr bwMode="auto">
          <a:xfrm>
            <a:off x="1763713" y="6165850"/>
            <a:ext cx="5976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来源：</a:t>
            </a:r>
            <a:r>
              <a:rPr lang="en-US" altLang="zh-CN" sz="1800">
                <a:ea typeface="宋体" panose="02010600030101010101" pitchFamily="2" charset="-122"/>
              </a:rPr>
              <a:t>【RISC-V-Reader-Chinese-v2p1.pdf】 P121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6021" name="文本框 1"/>
          <p:cNvSpPr txBox="1">
            <a:spLocks noChangeArrowheads="1"/>
          </p:cNvSpPr>
          <p:nvPr/>
        </p:nvSpPr>
        <p:spPr bwMode="auto">
          <a:xfrm>
            <a:off x="2484438" y="115888"/>
            <a:ext cx="410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类型指令格式</a:t>
            </a:r>
            <a:endParaRPr lang="en-US" altLang="en-US" sz="2800" b="1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9792" y="256490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b="1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类型指令中，</a:t>
            </a:r>
            <a:r>
              <a:rPr lang="en-US" altLang="zh-CN" b="1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PC </a:t>
            </a:r>
            <a:r>
              <a:rPr lang="zh-CN" altLang="en-US" b="1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总是本指令的地址，不是下一条指令的地址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4572000" y="1124744"/>
            <a:ext cx="2232248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 bwMode="auto">
          <a:xfrm>
            <a:off x="4572000" y="2852936"/>
            <a:ext cx="2304256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6335AD-FB1B-4401-B936-65466CAE2E6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 smtClean="0"/>
          </a:p>
        </p:txBody>
      </p:sp>
      <p:sp>
        <p:nvSpPr>
          <p:cNvPr id="87043" name="文本框 3"/>
          <p:cNvSpPr txBox="1">
            <a:spLocks noChangeArrowheads="1"/>
          </p:cNvSpPr>
          <p:nvPr/>
        </p:nvSpPr>
        <p:spPr bwMode="auto">
          <a:xfrm>
            <a:off x="1763713" y="6165850"/>
            <a:ext cx="5976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来源：</a:t>
            </a:r>
            <a:r>
              <a:rPr lang="en-US" altLang="zh-CN" sz="1800">
                <a:ea typeface="宋体" panose="02010600030101010101" pitchFamily="2" charset="-122"/>
              </a:rPr>
              <a:t>【RISC-V-Reader-Chinese-v2p1.pdf】 P123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8704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748982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文本框 5"/>
          <p:cNvSpPr txBox="1">
            <a:spLocks noChangeArrowheads="1"/>
          </p:cNvSpPr>
          <p:nvPr/>
        </p:nvSpPr>
        <p:spPr bwMode="auto">
          <a:xfrm>
            <a:off x="2484438" y="115888"/>
            <a:ext cx="410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b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类型指令格式</a:t>
            </a:r>
            <a:endParaRPr lang="en-US" altLang="en-US" sz="2800" b="1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 </a:t>
            </a:r>
            <a:fld id="{3B93100E-2FC5-44BA-A404-DA3E12413BC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 smtClean="0"/>
          </a:p>
        </p:txBody>
      </p:sp>
      <p:sp>
        <p:nvSpPr>
          <p:cNvPr id="88067" name="文本框 7"/>
          <p:cNvSpPr txBox="1">
            <a:spLocks noChangeArrowheads="1"/>
          </p:cNvSpPr>
          <p:nvPr/>
        </p:nvSpPr>
        <p:spPr bwMode="auto">
          <a:xfrm>
            <a:off x="395288" y="549275"/>
            <a:ext cx="8497887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       书</a:t>
            </a:r>
            <a:r>
              <a:rPr lang="en-US" altLang="zh-CN" sz="1800">
                <a:ea typeface="宋体" panose="02010600030101010101" pitchFamily="2" charset="-122"/>
              </a:rPr>
              <a:t>P115 </a:t>
            </a:r>
            <a:r>
              <a:rPr lang="zh-CN" altLang="zh-CN" sz="1800">
                <a:ea typeface="宋体" panose="02010600030101010101" pitchFamily="2" charset="-122"/>
              </a:rPr>
              <a:t>有</a:t>
            </a:r>
            <a:r>
              <a:rPr lang="en-US" altLang="zh-CN" sz="1800">
                <a:ea typeface="宋体" panose="02010600030101010101" pitchFamily="2" charset="-122"/>
              </a:rPr>
              <a:t>BNE</a:t>
            </a:r>
            <a:r>
              <a:rPr lang="zh-CN" altLang="zh-CN" sz="1800">
                <a:ea typeface="宋体" panose="02010600030101010101" pitchFamily="2" charset="-122"/>
              </a:rPr>
              <a:t>指令的机器码说明</a:t>
            </a:r>
            <a:r>
              <a:rPr lang="zh-CN" altLang="en-US" sz="1800">
                <a:ea typeface="宋体" panose="02010600030101010101" pitchFamily="2" charset="-122"/>
              </a:rPr>
              <a:t>，见下图，红框内机器码</a:t>
            </a:r>
            <a:r>
              <a:rPr lang="en-US" altLang="zh-CN" sz="1800">
                <a:ea typeface="宋体" panose="02010600030101010101" pitchFamily="2" charset="-122"/>
              </a:rPr>
              <a:t>1100111</a:t>
            </a:r>
            <a:r>
              <a:rPr lang="zh-CN" altLang="en-US" sz="1800">
                <a:ea typeface="宋体" panose="02010600030101010101" pitchFamily="2" charset="-122"/>
              </a:rPr>
              <a:t>是错的，改成</a:t>
            </a:r>
            <a:r>
              <a:rPr lang="en-US" altLang="zh-CN" sz="1800">
                <a:ea typeface="宋体" panose="02010600030101010101" pitchFamily="2" charset="-122"/>
              </a:rPr>
              <a:t>1100011</a:t>
            </a:r>
            <a:r>
              <a:rPr lang="zh-CN" altLang="en-US" sz="1800">
                <a:ea typeface="宋体" panose="02010600030101010101" pitchFamily="2" charset="-122"/>
              </a:rPr>
              <a:t>，依据：</a:t>
            </a:r>
            <a:r>
              <a:rPr lang="en-US" altLang="zh-CN" sz="1800">
                <a:ea typeface="宋体" panose="02010600030101010101" pitchFamily="2" charset="-122"/>
              </a:rPr>
              <a:t>【RISC-V</a:t>
            </a:r>
            <a:r>
              <a:rPr lang="zh-CN" altLang="en-US" sz="1800">
                <a:ea typeface="宋体" panose="02010600030101010101" pitchFamily="2" charset="-122"/>
              </a:rPr>
              <a:t>手册</a:t>
            </a:r>
            <a:r>
              <a:rPr lang="en-US" altLang="zh-CN" sz="1800">
                <a:ea typeface="宋体" panose="02010600030101010101" pitchFamily="2" charset="-122"/>
              </a:rPr>
              <a:t>】</a:t>
            </a:r>
            <a:r>
              <a:rPr lang="zh-CN" altLang="en-US" sz="1800">
                <a:ea typeface="宋体" panose="02010600030101010101" pitchFamily="2" charset="-122"/>
              </a:rPr>
              <a:t>（</a:t>
            </a:r>
            <a:r>
              <a:rPr lang="en-US" altLang="zh-CN" sz="1800">
                <a:ea typeface="宋体" panose="02010600030101010101" pitchFamily="2" charset="-122"/>
              </a:rPr>
              <a:t>RISC-V-Reader-Chinese-v2p1.pdf</a:t>
            </a:r>
            <a:r>
              <a:rPr lang="zh-CN" altLang="en-US" sz="1800">
                <a:ea typeface="宋体" panose="02010600030101010101" pitchFamily="2" charset="-122"/>
              </a:rPr>
              <a:t>）</a:t>
            </a:r>
            <a:r>
              <a:rPr lang="en-US" altLang="zh-CN" sz="1800">
                <a:ea typeface="宋体" panose="02010600030101010101" pitchFamily="2" charset="-122"/>
              </a:rPr>
              <a:t>P123/</a:t>
            </a:r>
            <a:r>
              <a:rPr lang="zh-CN" altLang="en-US" sz="1800">
                <a:ea typeface="宋体" panose="02010600030101010101" pitchFamily="2" charset="-122"/>
              </a:rPr>
              <a:t>总</a:t>
            </a:r>
            <a:r>
              <a:rPr lang="en-US" altLang="zh-CN" sz="1800">
                <a:ea typeface="宋体" panose="02010600030101010101" pitchFamily="2" charset="-122"/>
              </a:rPr>
              <a:t>162</a:t>
            </a:r>
            <a:r>
              <a:rPr lang="zh-CN" altLang="en-US" sz="1800">
                <a:ea typeface="宋体" panose="02010600030101010101" pitchFamily="2" charset="-122"/>
              </a:rPr>
              <a:t>页。</a:t>
            </a:r>
            <a:r>
              <a:rPr lang="en-US" altLang="zh-CN" sz="1800">
                <a:ea typeface="宋体" panose="02010600030101010101" pitchFamily="2" charset="-122"/>
              </a:rPr>
              <a:t> SB</a:t>
            </a:r>
            <a:r>
              <a:rPr lang="zh-CN" altLang="en-US" sz="1800">
                <a:ea typeface="宋体" panose="02010600030101010101" pitchFamily="2" charset="-122"/>
              </a:rPr>
              <a:t>类型的指令（</a:t>
            </a:r>
            <a:r>
              <a:rPr lang="en-US" altLang="zh-CN" sz="1800">
                <a:ea typeface="宋体" panose="02010600030101010101" pitchFamily="2" charset="-122"/>
              </a:rPr>
              <a:t>BEQ</a:t>
            </a:r>
            <a:r>
              <a:rPr lang="zh-CN" altLang="en-US" sz="1800">
                <a:ea typeface="宋体" panose="02010600030101010101" pitchFamily="2" charset="-122"/>
              </a:rPr>
              <a:t>，</a:t>
            </a:r>
            <a:r>
              <a:rPr lang="en-US" altLang="zh-CN" sz="1800">
                <a:ea typeface="宋体" panose="02010600030101010101" pitchFamily="2" charset="-122"/>
              </a:rPr>
              <a:t>BNE</a:t>
            </a:r>
            <a:r>
              <a:rPr lang="zh-CN" altLang="en-US" sz="1800">
                <a:ea typeface="宋体" panose="02010600030101010101" pitchFamily="2" charset="-122"/>
              </a:rPr>
              <a:t>，</a:t>
            </a:r>
            <a:r>
              <a:rPr lang="en-US" altLang="zh-CN" sz="1800">
                <a:ea typeface="宋体" panose="02010600030101010101" pitchFamily="2" charset="-122"/>
              </a:rPr>
              <a:t>BLT</a:t>
            </a:r>
            <a:r>
              <a:rPr lang="zh-CN" altLang="en-US" sz="1800">
                <a:ea typeface="宋体" panose="02010600030101010101" pitchFamily="2" charset="-122"/>
              </a:rPr>
              <a:t>，</a:t>
            </a:r>
            <a:r>
              <a:rPr lang="en-US" altLang="zh-CN" sz="1800">
                <a:ea typeface="宋体" panose="02010600030101010101" pitchFamily="2" charset="-122"/>
              </a:rPr>
              <a:t>BLTU</a:t>
            </a:r>
            <a:r>
              <a:rPr lang="zh-CN" altLang="en-US" sz="1800">
                <a:ea typeface="宋体" panose="02010600030101010101" pitchFamily="2" charset="-122"/>
              </a:rPr>
              <a:t>，</a:t>
            </a:r>
            <a:r>
              <a:rPr lang="en-US" altLang="zh-CN" sz="1800">
                <a:ea typeface="宋体" panose="02010600030101010101" pitchFamily="2" charset="-122"/>
              </a:rPr>
              <a:t>BGE</a:t>
            </a:r>
            <a:r>
              <a:rPr lang="zh-CN" altLang="en-US" sz="1800">
                <a:ea typeface="宋体" panose="02010600030101010101" pitchFamily="2" charset="-122"/>
              </a:rPr>
              <a:t>，</a:t>
            </a:r>
            <a:r>
              <a:rPr lang="en-US" altLang="zh-CN" sz="1800">
                <a:ea typeface="宋体" panose="02010600030101010101" pitchFamily="2" charset="-122"/>
              </a:rPr>
              <a:t>BGEU</a:t>
            </a:r>
            <a:r>
              <a:rPr lang="zh-CN" altLang="en-US" sz="1800">
                <a:ea typeface="宋体" panose="02010600030101010101" pitchFamily="2" charset="-122"/>
              </a:rPr>
              <a:t>），指令机器码仅提供了</a:t>
            </a:r>
            <a:r>
              <a:rPr lang="en-US" altLang="zh-CN" sz="1800">
                <a:ea typeface="宋体" panose="02010600030101010101" pitchFamily="2" charset="-122"/>
              </a:rPr>
              <a:t>imm[12:1]</a:t>
            </a:r>
            <a:r>
              <a:rPr lang="zh-CN" altLang="en-US" sz="1800">
                <a:ea typeface="宋体" panose="02010600030101010101" pitchFamily="2" charset="-122"/>
              </a:rPr>
              <a:t>共</a:t>
            </a:r>
            <a:r>
              <a:rPr lang="en-US" altLang="zh-CN" sz="1800">
                <a:ea typeface="宋体" panose="02010600030101010101" pitchFamily="2" charset="-122"/>
              </a:rPr>
              <a:t>12</a:t>
            </a:r>
            <a:r>
              <a:rPr lang="zh-CN" altLang="en-US" sz="1800">
                <a:ea typeface="宋体" panose="02010600030101010101" pitchFamily="2" charset="-122"/>
              </a:rPr>
              <a:t>位，最右边应补</a:t>
            </a:r>
            <a:r>
              <a:rPr lang="en-US" altLang="zh-CN" sz="1800">
                <a:ea typeface="宋体" panose="02010600030101010101" pitchFamily="2" charset="-122"/>
              </a:rPr>
              <a:t>1</a:t>
            </a:r>
            <a:r>
              <a:rPr lang="zh-CN" altLang="en-US" sz="1800">
                <a:ea typeface="宋体" panose="02010600030101010101" pitchFamily="2" charset="-122"/>
              </a:rPr>
              <a:t>位</a:t>
            </a:r>
            <a:r>
              <a:rPr lang="en-US" altLang="zh-CN" sz="1800">
                <a:ea typeface="宋体" panose="02010600030101010101" pitchFamily="2" charset="-122"/>
              </a:rPr>
              <a:t>0</a:t>
            </a:r>
            <a:r>
              <a:rPr lang="zh-CN" altLang="en-US" sz="1800">
                <a:ea typeface="宋体" panose="02010600030101010101" pitchFamily="2" charset="-122"/>
              </a:rPr>
              <a:t>（等价于左移</a:t>
            </a:r>
            <a:r>
              <a:rPr lang="en-US" altLang="zh-CN" sz="1800">
                <a:ea typeface="宋体" panose="02010600030101010101" pitchFamily="2" charset="-122"/>
              </a:rPr>
              <a:t>1</a:t>
            </a:r>
            <a:r>
              <a:rPr lang="zh-CN" altLang="en-US" sz="1800">
                <a:ea typeface="宋体" panose="02010600030101010101" pitchFamily="2" charset="-122"/>
              </a:rPr>
              <a:t>位，即下面划红线文字所说的乘</a:t>
            </a:r>
            <a:r>
              <a:rPr lang="en-US" altLang="zh-CN" sz="1800">
                <a:ea typeface="宋体" panose="02010600030101010101" pitchFamily="2" charset="-122"/>
              </a:rPr>
              <a:t>2</a:t>
            </a:r>
            <a:r>
              <a:rPr lang="zh-CN" altLang="en-US" sz="1800">
                <a:ea typeface="宋体" panose="02010600030101010101" pitchFamily="2" charset="-122"/>
              </a:rPr>
              <a:t>），变成</a:t>
            </a:r>
            <a:r>
              <a:rPr lang="en-US" altLang="zh-CN" sz="1800">
                <a:ea typeface="宋体" panose="02010600030101010101" pitchFamily="2" charset="-122"/>
              </a:rPr>
              <a:t>13</a:t>
            </a:r>
            <a:r>
              <a:rPr lang="zh-CN" altLang="en-US" sz="1800">
                <a:ea typeface="宋体" panose="02010600030101010101" pitchFamily="2" charset="-122"/>
              </a:rPr>
              <a:t>位，是</a:t>
            </a:r>
            <a:r>
              <a:rPr lang="en-US" altLang="zh-CN" sz="1800">
                <a:ea typeface="宋体" panose="02010600030101010101" pitchFamily="2" charset="-122"/>
              </a:rPr>
              <a:t>13</a:t>
            </a:r>
            <a:r>
              <a:rPr lang="zh-CN" altLang="en-US" sz="1800">
                <a:ea typeface="宋体" panose="02010600030101010101" pitchFamily="2" charset="-122"/>
              </a:rPr>
              <a:t>位补码</a:t>
            </a:r>
            <a:r>
              <a:rPr lang="en-US" altLang="zh-CN" sz="1800">
                <a:ea typeface="宋体" panose="02010600030101010101" pitchFamily="2" charset="-122"/>
              </a:rPr>
              <a:t>2</a:t>
            </a:r>
            <a:r>
              <a:rPr lang="zh-CN" altLang="en-US" sz="1800">
                <a:ea typeface="宋体" panose="02010600030101010101" pitchFamily="2" charset="-122"/>
              </a:rPr>
              <a:t>进制数，范围</a:t>
            </a:r>
            <a:r>
              <a:rPr lang="en-US" altLang="zh-CN" sz="1800">
                <a:ea typeface="宋体" panose="02010600030101010101" pitchFamily="2" charset="-122"/>
              </a:rPr>
              <a:t>-4096</a:t>
            </a:r>
            <a:r>
              <a:rPr lang="zh-CN" altLang="en-US" sz="1800">
                <a:ea typeface="宋体" panose="02010600030101010101" pitchFamily="2" charset="-122"/>
              </a:rPr>
              <a:t>到</a:t>
            </a:r>
            <a:r>
              <a:rPr lang="en-US" altLang="zh-CN" sz="1800">
                <a:ea typeface="宋体" panose="02010600030101010101" pitchFamily="2" charset="-122"/>
              </a:rPr>
              <a:t>+4094</a:t>
            </a:r>
            <a:r>
              <a:rPr lang="zh-CN" altLang="en-US" sz="1800">
                <a:ea typeface="宋体" panose="02010600030101010101" pitchFamily="2" charset="-122"/>
              </a:rPr>
              <a:t>。</a:t>
            </a: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8806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349500"/>
            <a:ext cx="7489825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 </a:t>
            </a:r>
            <a:fld id="{3B93100E-2FC5-44BA-A404-DA3E12413BC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en-US" sz="1400" smtClean="0"/>
          </a:p>
        </p:txBody>
      </p:sp>
      <p:sp>
        <p:nvSpPr>
          <p:cNvPr id="88067" name="文本框 7"/>
          <p:cNvSpPr txBox="1">
            <a:spLocks noChangeArrowheads="1"/>
          </p:cNvSpPr>
          <p:nvPr/>
        </p:nvSpPr>
        <p:spPr bwMode="auto">
          <a:xfrm>
            <a:off x="395288" y="549275"/>
            <a:ext cx="84978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很好的</a:t>
            </a:r>
            <a:r>
              <a:rPr lang="en-US" altLang="zh-CN" sz="1800" dirty="0">
                <a:ea typeface="宋体" panose="02010600030101010101" pitchFamily="2" charset="-122"/>
              </a:rPr>
              <a:t>RISCV</a:t>
            </a:r>
            <a:r>
              <a:rPr lang="zh-CN" altLang="en-US" sz="1800" dirty="0">
                <a:ea typeface="宋体" panose="02010600030101010101" pitchFamily="2" charset="-122"/>
              </a:rPr>
              <a:t>汇编器网站，能汇编成机器码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https://venus.cs61c.org/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2451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556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497636"/>
            <a:ext cx="4724809" cy="13793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107504" y="4221088"/>
            <a:ext cx="3024336" cy="8640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27584" y="5661248"/>
            <a:ext cx="4608512" cy="10792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1403648" y="5085184"/>
            <a:ext cx="288627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00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3" y="3733393"/>
            <a:ext cx="8005593" cy="720080"/>
          </a:xfrm>
          <a:prstGeom prst="rect">
            <a:avLst/>
          </a:prstGeom>
        </p:spPr>
      </p:pic>
      <p:sp>
        <p:nvSpPr>
          <p:cNvPr id="8806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549068" y="6568438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 smtClean="0"/>
              <a:t> </a:t>
            </a:r>
            <a:fld id="{3B93100E-2FC5-44BA-A404-DA3E12413BC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en-US" sz="1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115616" y="476672"/>
            <a:ext cx="792088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ea typeface="宋体" panose="02010600030101010101" pitchFamily="2" charset="-122"/>
              </a:rPr>
              <a:t>0x1000</a:t>
            </a:r>
            <a:r>
              <a:rPr lang="en-US" altLang="zh-CN" sz="2000" dirty="0">
                <a:ea typeface="宋体" panose="02010600030101010101" pitchFamily="2" charset="-122"/>
              </a:rPr>
              <a:t>:   </a:t>
            </a:r>
            <a:r>
              <a:rPr lang="en-US" altLang="zh-CN" sz="2000" dirty="0" smtClean="0">
                <a:ea typeface="宋体" panose="02010600030101010101" pitchFamily="2" charset="-122"/>
              </a:rPr>
              <a:t>loop: add </a:t>
            </a:r>
            <a:r>
              <a:rPr lang="en-US" altLang="zh-CN" sz="2000" dirty="0">
                <a:ea typeface="宋体" panose="02010600030101010101" pitchFamily="2" charset="-122"/>
              </a:rPr>
              <a:t>t3, s3, s4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0x1004:   </a:t>
            </a:r>
            <a:r>
              <a:rPr lang="en-US" altLang="zh-CN" sz="2000" dirty="0" err="1">
                <a:ea typeface="宋体" panose="02010600030101010101" pitchFamily="2" charset="-122"/>
              </a:rPr>
              <a:t>bne</a:t>
            </a:r>
            <a:r>
              <a:rPr lang="en-US" altLang="zh-CN" sz="2000" dirty="0">
                <a:ea typeface="宋体" panose="02010600030101010101" pitchFamily="2" charset="-122"/>
              </a:rPr>
              <a:t> t3, t4, Loop </a:t>
            </a:r>
            <a:r>
              <a:rPr lang="en-US" altLang="zh-CN" sz="2000" dirty="0" smtClean="0">
                <a:ea typeface="宋体" panose="02010600030101010101" pitchFamily="2" charset="-122"/>
              </a:rPr>
              <a:t>// </a:t>
            </a:r>
            <a:r>
              <a:rPr lang="zh-CN" altLang="en-US" sz="2000" dirty="0" smtClean="0">
                <a:ea typeface="宋体" panose="02010600030101010101" pitchFamily="2" charset="-122"/>
              </a:rPr>
              <a:t>也可写作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bne,t3,t4,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-4 </a:t>
            </a:r>
            <a:r>
              <a:rPr lang="en-US" altLang="zh-CN" sz="2000" dirty="0" smtClean="0">
                <a:ea typeface="宋体" panose="02010600030101010101" pitchFamily="2" charset="-122"/>
              </a:rPr>
              <a:t>//when </a:t>
            </a:r>
            <a:r>
              <a:rPr lang="en-US" altLang="zh-CN" sz="2000" dirty="0">
                <a:ea typeface="宋体" panose="02010600030101010101" pitchFamily="2" charset="-122"/>
              </a:rPr>
              <a:t>instruction </a:t>
            </a:r>
            <a:r>
              <a:rPr lang="en-US" altLang="zh-CN" sz="2000" dirty="0" smtClean="0">
                <a:ea typeface="宋体" panose="02010600030101010101" pitchFamily="2" charset="-122"/>
              </a:rPr>
              <a:t>	</a:t>
            </a:r>
            <a:r>
              <a:rPr lang="en-US" altLang="zh-CN" sz="2000" dirty="0" smtClean="0">
                <a:ea typeface="宋体" panose="02010600030101010101" pitchFamily="2" charset="-122"/>
              </a:rPr>
              <a:t>// </a:t>
            </a:r>
            <a:r>
              <a:rPr lang="en-US" altLang="zh-CN" sz="2000" dirty="0" smtClean="0">
                <a:ea typeface="宋体" panose="02010600030101010101" pitchFamily="2" charset="-122"/>
              </a:rPr>
              <a:t>“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bne</a:t>
            </a:r>
            <a:r>
              <a:rPr lang="en-US" altLang="zh-CN" sz="2000" dirty="0" smtClean="0">
                <a:ea typeface="宋体" panose="02010600030101010101" pitchFamily="2" charset="-122"/>
              </a:rPr>
              <a:t>” </a:t>
            </a:r>
            <a:r>
              <a:rPr lang="en-US" altLang="zh-CN" sz="2000" dirty="0">
                <a:ea typeface="宋体" panose="02010600030101010101" pitchFamily="2" charset="-122"/>
              </a:rPr>
              <a:t>is executing, </a:t>
            </a:r>
            <a:r>
              <a:rPr lang="en-US" altLang="zh-CN" sz="2000" dirty="0" smtClean="0">
                <a:ea typeface="宋体" panose="02010600030101010101" pitchFamily="2" charset="-122"/>
              </a:rPr>
              <a:t>PC=0x1004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上面红色的</a:t>
            </a:r>
            <a:r>
              <a:rPr lang="en-US" altLang="zh-CN" sz="2000" dirty="0" smtClean="0">
                <a:ea typeface="宋体" panose="02010600030101010101" pitchFamily="2" charset="-122"/>
              </a:rPr>
              <a:t>-4</a:t>
            </a:r>
            <a:r>
              <a:rPr lang="zh-CN" altLang="en-US" sz="2000" dirty="0" smtClean="0">
                <a:ea typeface="宋体" panose="02010600030101010101" pitchFamily="2" charset="-122"/>
              </a:rPr>
              <a:t>是字节为单</a:t>
            </a:r>
            <a:r>
              <a:rPr lang="en-US" altLang="zh-CN" sz="2000" dirty="0" smtClean="0">
                <a:ea typeface="宋体" panose="02010600030101010101" pitchFamily="2" charset="-122"/>
              </a:rPr>
              <a:t>	// </a:t>
            </a:r>
            <a:r>
              <a:rPr lang="zh-CN" altLang="en-US" sz="2000" dirty="0" smtClean="0">
                <a:ea typeface="宋体" panose="02010600030101010101" pitchFamily="2" charset="-122"/>
              </a:rPr>
              <a:t>位的</a:t>
            </a:r>
            <a:r>
              <a:rPr lang="en-US" altLang="zh-CN" sz="2000" dirty="0" smtClean="0">
                <a:ea typeface="宋体" panose="02010600030101010101" pitchFamily="2" charset="-122"/>
              </a:rPr>
              <a:t>,</a:t>
            </a:r>
            <a:r>
              <a:rPr lang="zh-CN" altLang="en-US" sz="2000" dirty="0" smtClean="0">
                <a:ea typeface="宋体" panose="02010600030101010101" pitchFamily="2" charset="-122"/>
              </a:rPr>
              <a:t>写成</a:t>
            </a:r>
            <a:r>
              <a:rPr lang="en-US" altLang="zh-CN" sz="2000" dirty="0" smtClean="0">
                <a:ea typeface="宋体" panose="02010600030101010101" pitchFamily="2" charset="-122"/>
              </a:rPr>
              <a:t>-8</a:t>
            </a:r>
            <a:r>
              <a:rPr lang="zh-CN" altLang="en-US" sz="2000" dirty="0" smtClean="0">
                <a:ea typeface="宋体" panose="02010600030101010101" pitchFamily="2" charset="-122"/>
              </a:rPr>
              <a:t>或</a:t>
            </a:r>
            <a:r>
              <a:rPr lang="en-US" altLang="zh-CN" sz="2000" dirty="0" smtClean="0">
                <a:ea typeface="宋体" panose="02010600030101010101" pitchFamily="2" charset="-122"/>
              </a:rPr>
              <a:t>-2</a:t>
            </a:r>
            <a:r>
              <a:rPr lang="zh-CN" altLang="en-US" sz="2000" dirty="0" smtClean="0">
                <a:ea typeface="宋体" panose="02010600030101010101" pitchFamily="2" charset="-122"/>
              </a:rPr>
              <a:t>都是错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！！！</a:t>
            </a:r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	 </a:t>
            </a:r>
            <a:r>
              <a:rPr lang="en-US" altLang="zh-CN" sz="2000" dirty="0">
                <a:ea typeface="宋体" panose="02010600030101010101" pitchFamily="2" charset="-122"/>
              </a:rPr>
              <a:t>offset = -</a:t>
            </a:r>
            <a:r>
              <a:rPr lang="en-US" altLang="zh-CN" sz="2000" dirty="0" smtClean="0"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ea typeface="宋体" panose="02010600030101010101" pitchFamily="2" charset="-122"/>
              </a:rPr>
              <a:t>，补码表示</a:t>
            </a:r>
            <a:r>
              <a:rPr lang="en-US" altLang="zh-CN" sz="2000" dirty="0" smtClean="0">
                <a:ea typeface="宋体" panose="02010600030101010101" pitchFamily="2" charset="-122"/>
              </a:rPr>
              <a:t>13</a:t>
            </a:r>
            <a:r>
              <a:rPr lang="zh-CN" altLang="en-US" sz="2000" dirty="0" smtClean="0">
                <a:ea typeface="宋体" panose="02010600030101010101" pitchFamily="2" charset="-122"/>
              </a:rPr>
              <a:t>位</a:t>
            </a:r>
            <a:r>
              <a:rPr lang="en-US" altLang="zh-CN" sz="2000" dirty="0" smtClean="0">
                <a:ea typeface="宋体" panose="02010600030101010101" pitchFamily="2" charset="-122"/>
              </a:rPr>
              <a:t>offset = 1 </a:t>
            </a:r>
            <a:r>
              <a:rPr lang="en-US" altLang="zh-CN" sz="2000" dirty="0">
                <a:ea typeface="宋体" panose="02010600030101010101" pitchFamily="2" charset="-122"/>
              </a:rPr>
              <a:t>1111 1111 </a:t>
            </a:r>
            <a:r>
              <a:rPr lang="en-US" altLang="zh-CN" sz="2000" dirty="0" smtClean="0">
                <a:ea typeface="宋体" panose="02010600030101010101" pitchFamily="2" charset="-122"/>
              </a:rPr>
              <a:t>1100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，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              </a:t>
            </a:r>
            <a:r>
              <a:rPr lang="zh-CN" altLang="en-US" sz="2000" dirty="0" smtClean="0">
                <a:ea typeface="宋体" panose="02010600030101010101" pitchFamily="2" charset="-122"/>
              </a:rPr>
              <a:t>去掉最低位的</a:t>
            </a:r>
            <a:r>
              <a:rPr lang="en-US" altLang="zh-CN" sz="2000" dirty="0" smtClean="0">
                <a:ea typeface="宋体" panose="02010600030101010101" pitchFamily="2" charset="-122"/>
              </a:rPr>
              <a:t>12</a:t>
            </a:r>
            <a:r>
              <a:rPr lang="zh-CN" altLang="en-US" sz="2000" dirty="0" smtClean="0">
                <a:ea typeface="宋体" panose="02010600030101010101" pitchFamily="2" charset="-122"/>
              </a:rPr>
              <a:t>位</a:t>
            </a:r>
            <a:r>
              <a:rPr lang="en-US" altLang="zh-CN" sz="2000" dirty="0" smtClean="0">
                <a:ea typeface="宋体" panose="02010600030101010101" pitchFamily="2" charset="-122"/>
              </a:rPr>
              <a:t>offset=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1111 1111 1110</a:t>
            </a:r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endParaRPr lang="en-US" altLang="zh-CN" sz="2000" baseline="-25000" dirty="0">
              <a:ea typeface="宋体" panose="02010600030101010101" pitchFamily="2" charset="-122"/>
            </a:endParaRPr>
          </a:p>
          <a:p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endParaRPr lang="en-US" altLang="zh-CN" sz="2000" baseline="-25000" dirty="0"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                                       offset  12,11,10,9,8,7,6,5,4,3,2,1</a:t>
            </a:r>
            <a:endParaRPr lang="en-US" altLang="zh-CN" sz="2000" dirty="0">
              <a:ea typeface="宋体" panose="02010600030101010101" pitchFamily="2" charset="-122"/>
            </a:endParaRPr>
          </a:p>
          <a:p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endParaRPr lang="en-US" altLang="zh-CN" sz="2000" baseline="-25000" dirty="0">
              <a:ea typeface="宋体" panose="02010600030101010101" pitchFamily="2" charset="-122"/>
            </a:endParaRPr>
          </a:p>
          <a:p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endParaRPr lang="en-US" altLang="zh-CN" sz="2000" baseline="-25000" dirty="0">
              <a:ea typeface="宋体" panose="02010600030101010101" pitchFamily="2" charset="-122"/>
            </a:endParaRPr>
          </a:p>
          <a:p>
            <a:endParaRPr lang="en-US" altLang="zh-CN" sz="2000" baseline="-25000" dirty="0" smtClean="0"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	            t4(X29)      t3(X28)</a:t>
            </a:r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1111111</a:t>
            </a:r>
            <a:r>
              <a:rPr lang="zh-CN" altLang="en-US" sz="2000" dirty="0" smtClean="0">
                <a:ea typeface="宋体" panose="02010600030101010101" pitchFamily="2" charset="-122"/>
              </a:rPr>
              <a:t>，         </a:t>
            </a:r>
            <a:r>
              <a:rPr lang="en-US" altLang="zh-CN" sz="2000" dirty="0" smtClean="0">
                <a:ea typeface="宋体" panose="02010600030101010101" pitchFamily="2" charset="-122"/>
              </a:rPr>
              <a:t>11101,      11100,       001,      11101,          1100011</a:t>
            </a: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Machine code:</a:t>
            </a:r>
          </a:p>
          <a:p>
            <a:pPr marL="457200" indent="-457200">
              <a:buAutoNum type="arabicPlain" startAt="1111"/>
            </a:pPr>
            <a:r>
              <a:rPr lang="en-US" altLang="zh-CN" sz="2000" dirty="0" smtClean="0">
                <a:ea typeface="宋体" panose="02010600030101010101" pitchFamily="2" charset="-122"/>
              </a:rPr>
              <a:t>1111  1101, 1110 0001, 1110 1110 0011</a:t>
            </a:r>
          </a:p>
          <a:p>
            <a:r>
              <a:rPr lang="en-US" altLang="zh-CN" sz="2000" dirty="0" smtClean="0">
                <a:ea typeface="宋体" panose="02010600030101010101" pitchFamily="2" charset="-122"/>
              </a:rPr>
              <a:t>0xFFDE 1EE3    &lt;==&gt;  </a:t>
            </a:r>
            <a:r>
              <a:rPr lang="en-US" altLang="zh-CN" sz="2000" dirty="0" err="1">
                <a:ea typeface="宋体" panose="02010600030101010101" pitchFamily="2" charset="-122"/>
              </a:rPr>
              <a:t>bne</a:t>
            </a:r>
            <a:r>
              <a:rPr lang="en-US" altLang="zh-CN" sz="2000" dirty="0">
                <a:ea typeface="宋体" panose="02010600030101010101" pitchFamily="2" charset="-122"/>
              </a:rPr>
              <a:t> t3, t4, </a:t>
            </a:r>
            <a:r>
              <a:rPr lang="en-US" altLang="zh-CN" sz="2000" dirty="0" smtClean="0">
                <a:ea typeface="宋体" panose="02010600030101010101" pitchFamily="2" charset="-122"/>
              </a:rPr>
              <a:t>-4 </a:t>
            </a:r>
            <a:endParaRPr lang="en-US" altLang="zh-CN" sz="2000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 flipV="1">
            <a:off x="6804248" y="2348880"/>
            <a:ext cx="648072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 flipH="1" flipV="1">
            <a:off x="6417599" y="2348880"/>
            <a:ext cx="359538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flipH="1" flipV="1">
            <a:off x="6197406" y="2348880"/>
            <a:ext cx="359538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flipH="1" flipV="1">
            <a:off x="5482827" y="2348880"/>
            <a:ext cx="96783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4827285" y="2348880"/>
            <a:ext cx="392787" cy="807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>
            <a:off x="6777137" y="3429000"/>
            <a:ext cx="675183" cy="1296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H="1">
            <a:off x="6377175" y="3396700"/>
            <a:ext cx="447798" cy="13607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>
            <a:off x="5220072" y="3396700"/>
            <a:ext cx="1640445" cy="1400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V="1">
            <a:off x="5185237" y="2348880"/>
            <a:ext cx="139102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9" y="2386681"/>
            <a:ext cx="3314987" cy="1165961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 bwMode="auto">
          <a:xfrm flipH="1">
            <a:off x="2051720" y="3552642"/>
            <a:ext cx="576064" cy="1316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 flipH="1">
            <a:off x="1424846" y="3552642"/>
            <a:ext cx="266835" cy="1244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接箭头连接符 35"/>
          <p:cNvCxnSpPr/>
          <p:nvPr/>
        </p:nvCxnSpPr>
        <p:spPr bwMode="auto">
          <a:xfrm>
            <a:off x="1098925" y="3552641"/>
            <a:ext cx="145902" cy="1244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文本框 36"/>
          <p:cNvSpPr txBox="1"/>
          <p:nvPr/>
        </p:nvSpPr>
        <p:spPr>
          <a:xfrm>
            <a:off x="332313" y="24035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Machine code of 【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bne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t3, t4, </a:t>
            </a:r>
            <a:r>
              <a:rPr lang="en-US" altLang="zh-CN" sz="2800" dirty="0" smtClean="0">
                <a:ea typeface="宋体" panose="02010600030101010101" pitchFamily="2" charset="-122"/>
              </a:rPr>
              <a:t>Loop】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52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5E309712-0732-4A07-B3BC-60E85D83C16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 smtClean="0"/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Compiling Loop Statements</a:t>
            </a:r>
            <a:endParaRPr lang="en-AU" altLang="en-US" smtClean="0"/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C code: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while (save[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] == k)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+= 1;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err="1" smtClean="0"/>
              <a:t>i</a:t>
            </a:r>
            <a:r>
              <a:rPr lang="en-US" altLang="en-US" dirty="0" smtClean="0"/>
              <a:t> in x22, k in x24, base address of save in x25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Compiled RISC-V code: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Loop: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slli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x10, x22, 3  // x10</a:t>
            </a:r>
            <a:r>
              <a:rPr lang="en-US" altLang="en-US" sz="2400" dirty="0" smtClean="0">
                <a:latin typeface="Lucida Console" panose="020B0609040504020204" pitchFamily="49" charset="0"/>
                <a:sym typeface="Wingdings" panose="05000000000000000000" pitchFamily="2" charset="2"/>
              </a:rPr>
              <a:t>x22*8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/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    add  x10, x10, x25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  x9, 0(x10)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bne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 x9, x24, Exit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       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x22, x22, 1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 x0, x0, Loop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Exit: …</a:t>
            </a:r>
            <a:endParaRPr lang="en-AU" altLang="en-US" sz="2400" dirty="0" smtClean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en-US" smtClean="0"/>
              <a:t>Chapter 2 — Instructions: Language of the Computer — </a:t>
            </a:r>
            <a:fld id="{1EC34A95-1968-49B2-A26E-E00294DE83E1}" type="slidenum">
              <a:rPr lang="en-AU" altLang="en-US" smtClean="0"/>
              <a:pPr>
                <a:defRPr/>
              </a:pPr>
              <a:t>46</a:t>
            </a:fld>
            <a:endParaRPr lang="en-AU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56992"/>
            <a:ext cx="7666384" cy="27434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14771"/>
            <a:ext cx="3947502" cy="2255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87054" y="2564904"/>
            <a:ext cx="4656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//</a:t>
            </a:r>
            <a:r>
              <a:rPr lang="en-US" altLang="zh-CN" sz="2000" dirty="0" err="1" smtClean="0"/>
              <a:t>beq</a:t>
            </a:r>
            <a:r>
              <a:rPr lang="en-US" altLang="zh-CN" sz="2000" dirty="0" smtClean="0"/>
              <a:t> x0,x0, -20  //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beq</a:t>
            </a:r>
            <a:r>
              <a:rPr lang="en-US" altLang="zh-CN" sz="2000" dirty="0"/>
              <a:t> x0,x0, </a:t>
            </a:r>
            <a:r>
              <a:rPr lang="en-US" altLang="zh-CN" sz="2000" dirty="0" smtClean="0"/>
              <a:t>-0x14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090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3493916-D4D9-4DD3-9E04-76ABD962D06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en-US" sz="1400" smtClean="0"/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Basic Blocks</a:t>
            </a:r>
            <a:endParaRPr lang="en-AU" altLang="en-US" dirty="0" smtClean="0"/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943967"/>
            <a:ext cx="8270875" cy="2303462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800" dirty="0" smtClean="0"/>
              <a:t>A basic block is a sequence of instructions with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No embedded branches (except at end)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No branch targets (except at beginning)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800" dirty="0" smtClean="0"/>
              <a:t>Feature : every instruction in </a:t>
            </a:r>
            <a:r>
              <a:rPr lang="en-US" altLang="en-US" sz="2800" dirty="0"/>
              <a:t>basic block </a:t>
            </a:r>
            <a:r>
              <a:rPr lang="en-US" altLang="en-US" sz="2800" dirty="0" smtClean="0"/>
              <a:t>should be executed sequentially</a:t>
            </a:r>
          </a:p>
          <a:p>
            <a:pPr lvl="1" eaLnBrk="1" hangingPunct="1"/>
            <a:endParaRPr lang="en-AU" altLang="en-US" dirty="0" smtClean="0"/>
          </a:p>
        </p:txBody>
      </p:sp>
      <p:grpSp>
        <p:nvGrpSpPr>
          <p:cNvPr id="91141" name="Group 4"/>
          <p:cNvGrpSpPr>
            <a:grpSpLocks/>
          </p:cNvGrpSpPr>
          <p:nvPr/>
        </p:nvGrpSpPr>
        <p:grpSpPr bwMode="auto">
          <a:xfrm>
            <a:off x="881300" y="3428603"/>
            <a:ext cx="3311525" cy="2592387"/>
            <a:chOff x="1429" y="2296"/>
            <a:chExt cx="2086" cy="1633"/>
          </a:xfrm>
        </p:grpSpPr>
        <p:sp>
          <p:nvSpPr>
            <p:cNvPr id="91143" name="Rectangle 5"/>
            <p:cNvSpPr>
              <a:spLocks noChangeArrowheads="1"/>
            </p:cNvSpPr>
            <p:nvPr/>
          </p:nvSpPr>
          <p:spPr bwMode="auto">
            <a:xfrm>
              <a:off x="1791" y="261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4" name="Rectangle 6"/>
            <p:cNvSpPr>
              <a:spLocks noChangeArrowheads="1"/>
            </p:cNvSpPr>
            <p:nvPr/>
          </p:nvSpPr>
          <p:spPr bwMode="auto">
            <a:xfrm>
              <a:off x="1791" y="275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5" name="Rectangle 7"/>
            <p:cNvSpPr>
              <a:spLocks noChangeArrowheads="1"/>
            </p:cNvSpPr>
            <p:nvPr/>
          </p:nvSpPr>
          <p:spPr bwMode="auto">
            <a:xfrm>
              <a:off x="1791" y="2886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6" name="Rectangle 8"/>
            <p:cNvSpPr>
              <a:spLocks noChangeArrowheads="1"/>
            </p:cNvSpPr>
            <p:nvPr/>
          </p:nvSpPr>
          <p:spPr bwMode="auto">
            <a:xfrm>
              <a:off x="1791" y="3022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7" name="Rectangle 9"/>
            <p:cNvSpPr>
              <a:spLocks noChangeArrowheads="1"/>
            </p:cNvSpPr>
            <p:nvPr/>
          </p:nvSpPr>
          <p:spPr bwMode="auto">
            <a:xfrm>
              <a:off x="1791" y="3158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8" name="Rectangle 10"/>
            <p:cNvSpPr>
              <a:spLocks noChangeArrowheads="1"/>
            </p:cNvSpPr>
            <p:nvPr/>
          </p:nvSpPr>
          <p:spPr bwMode="auto">
            <a:xfrm>
              <a:off x="1791" y="329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49" name="Rectangle 11"/>
            <p:cNvSpPr>
              <a:spLocks noChangeArrowheads="1"/>
            </p:cNvSpPr>
            <p:nvPr/>
          </p:nvSpPr>
          <p:spPr bwMode="auto">
            <a:xfrm>
              <a:off x="1791" y="343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50" name="Line 12"/>
            <p:cNvSpPr>
              <a:spLocks noChangeShapeType="1"/>
            </p:cNvSpPr>
            <p:nvPr/>
          </p:nvSpPr>
          <p:spPr bwMode="auto">
            <a:xfrm>
              <a:off x="2426" y="2296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1" name="Line 13"/>
            <p:cNvSpPr>
              <a:spLocks noChangeShapeType="1"/>
            </p:cNvSpPr>
            <p:nvPr/>
          </p:nvSpPr>
          <p:spPr bwMode="auto">
            <a:xfrm>
              <a:off x="2426" y="2614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2" name="Line 14"/>
            <p:cNvSpPr>
              <a:spLocks noChangeShapeType="1"/>
            </p:cNvSpPr>
            <p:nvPr/>
          </p:nvSpPr>
          <p:spPr bwMode="auto">
            <a:xfrm>
              <a:off x="2426" y="3521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3" name="Line 15"/>
            <p:cNvSpPr>
              <a:spLocks noChangeShapeType="1"/>
            </p:cNvSpPr>
            <p:nvPr/>
          </p:nvSpPr>
          <p:spPr bwMode="auto">
            <a:xfrm>
              <a:off x="2426" y="3521"/>
              <a:ext cx="1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4" name="Line 16"/>
            <p:cNvSpPr>
              <a:spLocks noChangeShapeType="1"/>
            </p:cNvSpPr>
            <p:nvPr/>
          </p:nvSpPr>
          <p:spPr bwMode="auto">
            <a:xfrm>
              <a:off x="1429" y="2659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5" name="Rectangle 17"/>
            <p:cNvSpPr>
              <a:spLocks noChangeArrowheads="1"/>
            </p:cNvSpPr>
            <p:nvPr/>
          </p:nvSpPr>
          <p:spPr bwMode="auto">
            <a:xfrm>
              <a:off x="1791" y="2478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56" name="Rectangle 18"/>
            <p:cNvSpPr>
              <a:spLocks noChangeArrowheads="1"/>
            </p:cNvSpPr>
            <p:nvPr/>
          </p:nvSpPr>
          <p:spPr bwMode="auto">
            <a:xfrm>
              <a:off x="1791" y="2341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57" name="Rectangle 19"/>
            <p:cNvSpPr>
              <a:spLocks noChangeArrowheads="1"/>
            </p:cNvSpPr>
            <p:nvPr/>
          </p:nvSpPr>
          <p:spPr bwMode="auto">
            <a:xfrm>
              <a:off x="1791" y="3566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1158" name="Rectangle 20"/>
            <p:cNvSpPr>
              <a:spLocks noChangeArrowheads="1"/>
            </p:cNvSpPr>
            <p:nvPr/>
          </p:nvSpPr>
          <p:spPr bwMode="auto">
            <a:xfrm>
              <a:off x="1791" y="3702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91142" name="Rectangle 21"/>
          <p:cNvSpPr>
            <a:spLocks noChangeArrowheads="1"/>
          </p:cNvSpPr>
          <p:nvPr/>
        </p:nvSpPr>
        <p:spPr bwMode="auto">
          <a:xfrm>
            <a:off x="4211638" y="3860825"/>
            <a:ext cx="46704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en-US" sz="2400" dirty="0"/>
              <a:t>A compiler identifies basic blocks for optimization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en-US" sz="2400" dirty="0"/>
              <a:t>An advanced processor can accelerate execution of basic blocks</a:t>
            </a:r>
          </a:p>
        </p:txBody>
      </p:sp>
    </p:spTree>
    <p:extLst>
      <p:ext uri="{BB962C8B-B14F-4D97-AF65-F5344CB8AC3E}">
        <p14:creationId xmlns:p14="http://schemas.microsoft.com/office/powerpoint/2010/main" val="33858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9103E448-98E8-4ADA-AF2D-38D104A36A6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en-US" sz="1400" smtClean="0"/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More Conditional Operations</a:t>
            </a:r>
            <a:endParaRPr lang="en-AU" altLang="en-US" smtClean="0"/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latin typeface="Lucida Console" panose="020B0609040504020204" pitchFamily="49" charset="0"/>
              </a:rPr>
              <a:t>blt rs1, rs2, L1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 ------</a:t>
            </a:r>
            <a:r>
              <a:rPr lang="en-US" altLang="zh-CN" sz="280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smtClean="0"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 smtClean="0"/>
              <a:t>if (rs1 &lt; rs2) branch to instruction labeled L1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latin typeface="Lucida Console" panose="020B0609040504020204" pitchFamily="49" charset="0"/>
              </a:rPr>
              <a:t>bge rs1, rs2, L1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 ------</a:t>
            </a:r>
            <a:r>
              <a:rPr lang="en-US" altLang="zh-CN" sz="280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</a:t>
            </a:r>
            <a:r>
              <a:rPr lang="zh-CN" altLang="en-US" sz="280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smtClean="0"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 smtClean="0"/>
              <a:t>if (rs1 &gt;= rs2) branch to instruction labeled L1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/>
            <a:r>
              <a:rPr lang="en-US" altLang="en-US" smtClean="0"/>
              <a:t>if (a &gt; b) a += 1;</a:t>
            </a:r>
          </a:p>
          <a:p>
            <a:pPr lvl="1" eaLnBrk="1" hangingPunct="1"/>
            <a:r>
              <a:rPr lang="en-US" altLang="en-US" smtClean="0"/>
              <a:t>a in x22, b in x23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smtClean="0"/>
              <a:t>  bge  x23, x22, Exit       // branch if b &gt;= a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smtClean="0"/>
              <a:t>  addi x22, x22, 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smtClean="0"/>
              <a:t>Exit: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851937D5-31BB-4FD5-A74B-914A68F3E30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 sz="1400" smtClean="0"/>
          </a:p>
        </p:txBody>
      </p:sp>
      <p:pic>
        <p:nvPicPr>
          <p:cNvPr id="9523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28775"/>
            <a:ext cx="88614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33375"/>
            <a:ext cx="8928100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灯片编号占位符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88125" y="63817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55D0C1-7384-4D83-8868-4E02AA49DB45}" type="slidenum">
              <a:rPr lang="en-US" altLang="zh-CN" sz="18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0AD5CF7-C85F-4130-9F0F-563FD06BF95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 smtClean="0"/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Signed vs. Unsigned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Signed comparison: </a:t>
            </a:r>
            <a:r>
              <a:rPr lang="en-AU" altLang="en-US" dirty="0" err="1" smtClean="0"/>
              <a:t>blt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bge</a:t>
            </a:r>
            <a:endParaRPr lang="en-AU" altLang="en-US" dirty="0" smtClean="0"/>
          </a:p>
          <a:p>
            <a:pPr eaLnBrk="1" hangingPunct="1"/>
            <a:r>
              <a:rPr lang="en-AU" altLang="en-US" dirty="0" smtClean="0"/>
              <a:t>Unsigned comparison: </a:t>
            </a:r>
            <a:r>
              <a:rPr lang="en-AU" altLang="en-US" dirty="0" err="1" smtClean="0"/>
              <a:t>bltu</a:t>
            </a:r>
            <a:r>
              <a:rPr lang="en-AU" altLang="en-US" dirty="0" smtClean="0"/>
              <a:t>, </a:t>
            </a:r>
            <a:r>
              <a:rPr lang="en-AU" altLang="en-US" dirty="0" err="1" smtClean="0"/>
              <a:t>bgeu</a:t>
            </a:r>
            <a:endParaRPr lang="en-AU" altLang="en-US" dirty="0" smtClean="0"/>
          </a:p>
          <a:p>
            <a:pPr eaLnBrk="1" hangingPunct="1"/>
            <a:r>
              <a:rPr lang="en-AU" altLang="en-US" dirty="0" smtClean="0"/>
              <a:t>Example</a:t>
            </a:r>
          </a:p>
          <a:p>
            <a:pPr lvl="1" eaLnBrk="1" hangingPunct="1"/>
            <a:r>
              <a:rPr lang="en-AU" altLang="en-US" dirty="0" smtClean="0"/>
              <a:t>x22 = </a:t>
            </a:r>
            <a:r>
              <a:rPr lang="en-AU" altLang="en-US" sz="2400" dirty="0" smtClean="0"/>
              <a:t>1111 1111 1111 1111 1111 1111 1111 1111</a:t>
            </a:r>
          </a:p>
          <a:p>
            <a:pPr lvl="1" eaLnBrk="1" hangingPunct="1"/>
            <a:r>
              <a:rPr lang="en-AU" altLang="en-US" dirty="0" smtClean="0"/>
              <a:t>x23 = </a:t>
            </a:r>
            <a:r>
              <a:rPr lang="en-AU" altLang="en-US" sz="2400" dirty="0" smtClean="0"/>
              <a:t>0000 0000 0000 0000 0000 0000 0000 0001</a:t>
            </a:r>
          </a:p>
          <a:p>
            <a:pPr lvl="1" eaLnBrk="1" hangingPunct="1"/>
            <a:r>
              <a:rPr lang="en-AU" altLang="en-US" dirty="0" smtClean="0">
                <a:latin typeface="Lucida Console" panose="020B0609040504020204" pitchFamily="49" charset="0"/>
              </a:rPr>
              <a:t>x22 &lt; x23 // signed</a:t>
            </a:r>
          </a:p>
          <a:p>
            <a:pPr lvl="2" eaLnBrk="1" hangingPunct="1"/>
            <a:r>
              <a:rPr lang="en-AU" altLang="en-US" dirty="0" smtClean="0">
                <a:cs typeface="Arial" panose="020B0604020202020204" pitchFamily="34" charset="0"/>
              </a:rPr>
              <a:t>–1 &lt; +1 </a:t>
            </a:r>
            <a:endParaRPr lang="en-AU" altLang="en-US" dirty="0" smtClean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/>
            <a:r>
              <a:rPr lang="en-AU" altLang="en-US" dirty="0" smtClean="0">
                <a:latin typeface="Lucida Console" panose="020B0609040504020204" pitchFamily="49" charset="0"/>
                <a:cs typeface="Arial" panose="020B0604020202020204" pitchFamily="34" charset="0"/>
                <a:sym typeface="Symbol" panose="05050102010706020507" pitchFamily="18" charset="2"/>
              </a:rPr>
              <a:t>x22 &gt; x23 // unsigned</a:t>
            </a:r>
          </a:p>
          <a:p>
            <a:pPr lvl="2" eaLnBrk="1" hangingPunct="1"/>
            <a:r>
              <a:rPr lang="en-US" altLang="en-US" dirty="0" smtClean="0"/>
              <a:t>+4,294,967,295 &gt; +1</a:t>
            </a:r>
            <a:endParaRPr lang="en-AU" altLang="en-US" dirty="0" smtClean="0"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124B0A06-8B19-4A8F-8373-ED5269481B4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 smtClean="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312515" y="1698650"/>
            <a:ext cx="8259762" cy="584775"/>
          </a:xfrm>
        </p:spPr>
        <p:txBody>
          <a:bodyPr/>
          <a:lstStyle/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/>
              <a:t>Procedure Calling</a:t>
            </a:r>
            <a:endParaRPr lang="en-AU" altLang="en-US" sz="3200" dirty="0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484" y="2520950"/>
            <a:ext cx="8270875" cy="5111750"/>
          </a:xfrm>
        </p:spPr>
        <p:txBody>
          <a:bodyPr/>
          <a:lstStyle/>
          <a:p>
            <a:pPr marL="609600" indent="-609600" eaLnBrk="1" hangingPunct="1"/>
            <a:r>
              <a:rPr lang="en-US" altLang="en-US" dirty="0" smtClean="0"/>
              <a:t>Steps required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Place parameters in registers x10 to x17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Transfer control to procedure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Acquire storage for procedure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Perform procedure’s operations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Place result in register for caller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Return to place of call (address in x1)</a:t>
            </a:r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6265069" y="2512219"/>
            <a:ext cx="5391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§2.8 Supporting Procedures in Computer Hardware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07504" y="102047"/>
            <a:ext cx="82597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000" kern="0" dirty="0"/>
              <a:t>2.8 Supporting Procedures in </a:t>
            </a:r>
            <a:r>
              <a:rPr lang="en-US" altLang="en-US" sz="4000" kern="0" dirty="0" smtClean="0"/>
              <a:t> 	Computer </a:t>
            </a:r>
            <a:r>
              <a:rPr lang="en-US" altLang="en-US" sz="4000" kern="0" dirty="0"/>
              <a:t>Hardware</a:t>
            </a:r>
            <a:endParaRPr lang="en-AU" altLang="en-US" sz="40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 smtClean="0"/>
              <a:t>Chapter 2 —— </a:t>
            </a:r>
            <a:fld id="{2A701BE7-4703-4F37-BDDD-C85C55508E0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 dirty="0" smtClean="0"/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>
          <a:xfrm>
            <a:off x="495871" y="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Procedure Call Instructions</a:t>
            </a:r>
            <a:endParaRPr lang="en-AU" altLang="en-US" dirty="0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50" y="620688"/>
            <a:ext cx="9036496" cy="511175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600" dirty="0" smtClean="0"/>
              <a:t>Procedure call: jump and link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x1,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ProcedureLabel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zh-CN" sz="24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---</a:t>
            </a:r>
            <a:r>
              <a:rPr lang="en-US" altLang="zh-CN" sz="20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-UJ</a:t>
            </a:r>
            <a:r>
              <a:rPr lang="zh-CN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sz="2000" dirty="0" smtClean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 sz="2400" dirty="0" smtClean="0"/>
              <a:t>Address of following instruction (return address) is put into x1</a:t>
            </a:r>
          </a:p>
          <a:p>
            <a:pPr lvl="1" eaLnBrk="1" hangingPunct="1"/>
            <a:r>
              <a:rPr lang="en-US" altLang="en-US" sz="2400" dirty="0" smtClean="0"/>
              <a:t>2 function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en-US" sz="2200" dirty="0" smtClean="0"/>
              <a:t>(1). Jumps to target label:  </a:t>
            </a:r>
            <a:r>
              <a:rPr lang="en-US" altLang="en-US" sz="2200" dirty="0" err="1" smtClean="0"/>
              <a:t>jal</a:t>
            </a:r>
            <a:r>
              <a:rPr lang="en-US" altLang="en-US" sz="2200" dirty="0" smtClean="0"/>
              <a:t> x0, L1 </a:t>
            </a:r>
          </a:p>
          <a:p>
            <a:pPr marL="914400" lvl="2" indent="0" eaLnBrk="1" hangingPunct="1">
              <a:buClr>
                <a:schemeClr val="tx1"/>
              </a:buClr>
              <a:buNone/>
            </a:pPr>
            <a:r>
              <a:rPr lang="en-US" altLang="en-US" sz="2200" dirty="0"/>
              <a:t>	</a:t>
            </a:r>
            <a:r>
              <a:rPr lang="en-US" altLang="en-US" sz="2200" dirty="0" smtClean="0"/>
              <a:t>==  </a:t>
            </a:r>
            <a:r>
              <a:rPr lang="en-US" altLang="zh-CN" sz="2200" dirty="0" smtClean="0"/>
              <a:t>pseudo-instruction 【 </a:t>
            </a:r>
            <a:r>
              <a:rPr lang="en-US" altLang="en-US" sz="2200" dirty="0" smtClean="0"/>
              <a:t>j  L1 </a:t>
            </a:r>
            <a:r>
              <a:rPr lang="en-US" altLang="zh-CN" sz="2200" dirty="0" smtClean="0"/>
              <a:t>】</a:t>
            </a:r>
            <a:endParaRPr lang="en-US" altLang="en-US" sz="2200" dirty="0" smtClean="0"/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en-US" sz="2200" dirty="0" smtClean="0"/>
              <a:t>(2). call a procedure:  </a:t>
            </a:r>
            <a:r>
              <a:rPr lang="en-US" altLang="en-US" sz="2200" dirty="0" err="1" smtClean="0"/>
              <a:t>jal</a:t>
            </a:r>
            <a:r>
              <a:rPr lang="en-US" altLang="en-US" sz="2200" dirty="0" smtClean="0"/>
              <a:t> x1,P1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600" dirty="0"/>
              <a:t>Procedure return: jump and link register</a:t>
            </a:r>
          </a:p>
          <a:p>
            <a:pPr eaLnBrk="1" hangingPunct="1"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	</a:t>
            </a:r>
            <a:r>
              <a:rPr lang="en-US" altLang="en-US" sz="2400" dirty="0" err="1">
                <a:latin typeface="Lucida Console" panose="020B0609040504020204" pitchFamily="49" charset="0"/>
              </a:rPr>
              <a:t>jalr</a:t>
            </a:r>
            <a:r>
              <a:rPr lang="en-US" altLang="en-US" sz="2400" dirty="0">
                <a:latin typeface="Lucida Console" panose="020B0609040504020204" pitchFamily="49" charset="0"/>
              </a:rPr>
              <a:t> x0, 0(x1)  </a:t>
            </a:r>
            <a:r>
              <a:rPr lang="en-US" altLang="zh-CN" sz="2400" dirty="0">
                <a:latin typeface="Lucida Console" panose="020B0609040504020204" pitchFamily="49" charset="0"/>
                <a:ea typeface="宋体" panose="02010600030101010101" pitchFamily="2" charset="-122"/>
              </a:rPr>
              <a:t>----------I</a:t>
            </a:r>
            <a:r>
              <a:rPr lang="zh-CN" altLang="en-US" sz="2400" dirty="0"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sz="2400" dirty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en-US" sz="2400" dirty="0"/>
              <a:t>Like </a:t>
            </a:r>
            <a:r>
              <a:rPr lang="en-US" altLang="en-US" sz="2400" dirty="0" err="1"/>
              <a:t>jal</a:t>
            </a:r>
            <a:r>
              <a:rPr lang="en-US" altLang="en-US" sz="2400" dirty="0"/>
              <a:t>, but jumps to (0 + address in x1)</a:t>
            </a:r>
          </a:p>
          <a:p>
            <a:pPr lvl="1" eaLnBrk="1" hangingPunct="1"/>
            <a:r>
              <a:rPr lang="en-US" altLang="en-US" sz="2400" dirty="0"/>
              <a:t>Use x0 as </a:t>
            </a:r>
            <a:r>
              <a:rPr lang="en-US" altLang="en-US" sz="2400" dirty="0" err="1"/>
              <a:t>rd</a:t>
            </a:r>
            <a:r>
              <a:rPr lang="en-US" altLang="en-US" sz="2400" dirty="0"/>
              <a:t> (x0 cannot be changed)</a:t>
            </a:r>
          </a:p>
          <a:p>
            <a:pPr lvl="1" eaLnBrk="1" hangingPunct="1"/>
            <a:r>
              <a:rPr lang="en-US" altLang="en-US" sz="2400" dirty="0"/>
              <a:t>Can also be used for computed jumps</a:t>
            </a:r>
          </a:p>
          <a:p>
            <a:pPr lvl="2" eaLnBrk="1" hangingPunct="1"/>
            <a:r>
              <a:rPr lang="en-US" altLang="en-US" sz="2200" dirty="0"/>
              <a:t>e.g., for case/switch statements</a:t>
            </a:r>
            <a:endParaRPr lang="en-AU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EAA6C6-C99C-464B-9216-43A2D039CAD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en-US" sz="1400" smtClean="0"/>
          </a:p>
        </p:txBody>
      </p:sp>
      <p:sp>
        <p:nvSpPr>
          <p:cNvPr id="102403" name="文本框 4"/>
          <p:cNvSpPr txBox="1">
            <a:spLocks noChangeArrowheads="1"/>
          </p:cNvSpPr>
          <p:nvPr/>
        </p:nvSpPr>
        <p:spPr bwMode="auto">
          <a:xfrm>
            <a:off x="6350" y="6237288"/>
            <a:ext cx="8388350" cy="3698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来源：</a:t>
            </a:r>
            <a:r>
              <a:rPr lang="en-US" altLang="zh-CN" sz="1800">
                <a:ea typeface="宋体" panose="02010600030101010101" pitchFamily="2" charset="-122"/>
              </a:rPr>
              <a:t>【RISC-V</a:t>
            </a:r>
            <a:r>
              <a:rPr lang="zh-CN" altLang="en-US" sz="1800">
                <a:ea typeface="宋体" panose="02010600030101010101" pitchFamily="2" charset="-122"/>
              </a:rPr>
              <a:t>手册</a:t>
            </a:r>
            <a:r>
              <a:rPr lang="en-US" altLang="zh-CN" sz="1800">
                <a:ea typeface="宋体" panose="02010600030101010101" pitchFamily="2" charset="-122"/>
              </a:rPr>
              <a:t>】</a:t>
            </a:r>
            <a:r>
              <a:rPr lang="zh-CN" altLang="en-US" sz="1800">
                <a:ea typeface="宋体" panose="02010600030101010101" pitchFamily="2" charset="-122"/>
              </a:rPr>
              <a:t>（</a:t>
            </a:r>
            <a:r>
              <a:rPr lang="en-US" altLang="zh-CN" sz="1800">
                <a:ea typeface="宋体" panose="02010600030101010101" pitchFamily="2" charset="-122"/>
              </a:rPr>
              <a:t>RISC-V-Reader-Chinese-v2p1.pdf</a:t>
            </a:r>
            <a:r>
              <a:rPr lang="zh-CN" altLang="en-US" sz="1800">
                <a:ea typeface="宋体" panose="02010600030101010101" pitchFamily="2" charset="-122"/>
              </a:rPr>
              <a:t>）</a:t>
            </a:r>
            <a:r>
              <a:rPr lang="en-US" altLang="zh-CN" sz="1800">
                <a:ea typeface="宋体" panose="02010600030101010101" pitchFamily="2" charset="-122"/>
              </a:rPr>
              <a:t>P148-149/</a:t>
            </a:r>
            <a:r>
              <a:rPr lang="zh-CN" altLang="en-US" sz="1800">
                <a:ea typeface="宋体" panose="02010600030101010101" pitchFamily="2" charset="-122"/>
              </a:rPr>
              <a:t>总</a:t>
            </a:r>
            <a:r>
              <a:rPr lang="en-US" altLang="zh-CN" sz="1800">
                <a:ea typeface="宋体" panose="02010600030101010101" pitchFamily="2" charset="-122"/>
              </a:rPr>
              <a:t>162</a:t>
            </a:r>
            <a:r>
              <a:rPr lang="zh-CN" altLang="en-US" sz="1800">
                <a:ea typeface="宋体" panose="02010600030101010101" pitchFamily="2" charset="-122"/>
              </a:rPr>
              <a:t>页</a:t>
            </a:r>
          </a:p>
        </p:txBody>
      </p:sp>
      <p:grpSp>
        <p:nvGrpSpPr>
          <p:cNvPr id="102404" name="组合 9"/>
          <p:cNvGrpSpPr>
            <a:grpSpLocks/>
          </p:cNvGrpSpPr>
          <p:nvPr/>
        </p:nvGrpSpPr>
        <p:grpSpPr bwMode="auto">
          <a:xfrm>
            <a:off x="323850" y="620713"/>
            <a:ext cx="7561263" cy="5545137"/>
            <a:chOff x="107504" y="260648"/>
            <a:chExt cx="6267605" cy="4809755"/>
          </a:xfrm>
        </p:grpSpPr>
        <p:pic>
          <p:nvPicPr>
            <p:cNvPr id="10240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60648"/>
              <a:ext cx="6157494" cy="868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0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052736"/>
              <a:ext cx="6149873" cy="1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0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492896"/>
              <a:ext cx="6233700" cy="1775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0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293096"/>
              <a:ext cx="6195597" cy="777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05" name="文本框 10"/>
          <p:cNvSpPr txBox="1">
            <a:spLocks noChangeArrowheads="1"/>
          </p:cNvSpPr>
          <p:nvPr/>
        </p:nvSpPr>
        <p:spPr bwMode="auto">
          <a:xfrm>
            <a:off x="539750" y="115888"/>
            <a:ext cx="7993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UJ</a:t>
            </a:r>
            <a:r>
              <a:rPr lang="zh-CN" altLang="en-US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类型指令（仅</a:t>
            </a:r>
            <a:r>
              <a:rPr lang="en-US" altLang="zh-CN" sz="2800" b="1" dirty="0" err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jal</a:t>
            </a:r>
            <a:r>
              <a:rPr lang="zh-CN" altLang="en-US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）格式，</a:t>
            </a:r>
            <a:r>
              <a:rPr lang="en-US" altLang="zh-CN" sz="2800" b="1" dirty="0" err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jalr</a:t>
            </a:r>
            <a:r>
              <a:rPr lang="zh-CN" altLang="en-US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是</a:t>
            </a:r>
            <a:r>
              <a:rPr lang="en-US" altLang="zh-CN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</a:t>
            </a:r>
            <a:r>
              <a:rPr lang="zh-CN" altLang="en-US" sz="2800" b="1" dirty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类型指令</a:t>
            </a:r>
            <a:endParaRPr lang="en-US" altLang="en-US" sz="2800" b="1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C410D9-9A6A-4D09-8FBF-83CF7E4296B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en-US" sz="1400" smtClean="0"/>
          </a:p>
        </p:txBody>
      </p:sp>
      <p:pic>
        <p:nvPicPr>
          <p:cNvPr id="10342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0713"/>
            <a:ext cx="8185150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 smtClean="0"/>
              <a:t>Chapter 2 —— </a:t>
            </a:r>
            <a:fld id="{2A701BE7-4703-4F37-BDDD-C85C55508E0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 dirty="0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25" y="548680"/>
            <a:ext cx="9036496" cy="5111750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None/>
            </a:pPr>
            <a:r>
              <a:rPr lang="en-AU" altLang="en-US" sz="2200" dirty="0" smtClean="0"/>
              <a:t>	</a:t>
            </a:r>
            <a:r>
              <a:rPr lang="en-AU" altLang="en-US" sz="2200" dirty="0" err="1" smtClean="0"/>
              <a:t>bne</a:t>
            </a:r>
            <a:r>
              <a:rPr lang="en-AU" altLang="en-US" sz="2200" dirty="0" smtClean="0"/>
              <a:t> </a:t>
            </a:r>
            <a:r>
              <a:rPr lang="en-AU" altLang="en-US" sz="2200" dirty="0"/>
              <a:t>x22, x23, Else      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AU" altLang="en-US" sz="2200" dirty="0" smtClean="0"/>
              <a:t>	</a:t>
            </a:r>
            <a:r>
              <a:rPr lang="en-AU" altLang="en-US" sz="2200" dirty="0" err="1" smtClean="0"/>
              <a:t>jal</a:t>
            </a:r>
            <a:r>
              <a:rPr lang="en-AU" altLang="en-US" sz="2200" dirty="0" smtClean="0"/>
              <a:t> </a:t>
            </a:r>
            <a:r>
              <a:rPr lang="en-US" altLang="en-US" sz="2200" dirty="0" smtClean="0"/>
              <a:t>x1,</a:t>
            </a:r>
            <a:r>
              <a:rPr lang="en-AU" altLang="en-US" sz="2200" dirty="0" smtClean="0"/>
              <a:t>Else    </a:t>
            </a:r>
            <a:r>
              <a:rPr lang="en-US" altLang="en-US" sz="2200" dirty="0" smtClean="0"/>
              <a:t>//</a:t>
            </a:r>
            <a:r>
              <a:rPr lang="zh-CN" altLang="en-US" sz="1800" dirty="0" smtClean="0"/>
              <a:t>也可写成 </a:t>
            </a:r>
            <a:r>
              <a:rPr lang="en-US" altLang="zh-CN" sz="1800" dirty="0" err="1" smtClean="0"/>
              <a:t>jal</a:t>
            </a:r>
            <a:r>
              <a:rPr lang="en-US" altLang="zh-CN" sz="1800" dirty="0" smtClean="0"/>
              <a:t> x1,8, </a:t>
            </a:r>
            <a:r>
              <a:rPr lang="zh-CN" altLang="en-US" sz="1800" dirty="0" smtClean="0"/>
              <a:t>这里位移量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的单位是字节，</a:t>
            </a:r>
            <a:r>
              <a:rPr lang="en-US" altLang="zh-CN" sz="1800" dirty="0" smtClean="0"/>
              <a:t>		        // </a:t>
            </a:r>
            <a:r>
              <a:rPr lang="zh-CN" altLang="en-US" sz="1800" dirty="0" smtClean="0"/>
              <a:t>很</a:t>
            </a:r>
            <a:r>
              <a:rPr lang="zh-CN" altLang="en-US" sz="1800" dirty="0"/>
              <a:t>容易错写</a:t>
            </a:r>
            <a:r>
              <a:rPr lang="zh-CN" altLang="en-US" sz="1800" dirty="0" smtClean="0"/>
              <a:t>成 </a:t>
            </a:r>
            <a:r>
              <a:rPr lang="en-US" altLang="zh-CN" sz="1800" dirty="0" err="1" smtClean="0"/>
              <a:t>jal</a:t>
            </a:r>
            <a:r>
              <a:rPr lang="en-US" altLang="zh-CN" sz="1800" dirty="0" smtClean="0"/>
              <a:t> x1,4 </a:t>
            </a:r>
            <a:r>
              <a:rPr lang="zh-CN" altLang="en-US" sz="1800" dirty="0" smtClean="0"/>
              <a:t>，因为上面</a:t>
            </a:r>
            <a:r>
              <a:rPr lang="zh-CN" altLang="en-US" sz="1800" dirty="0"/>
              <a:t>这条</a:t>
            </a:r>
            <a:r>
              <a:rPr lang="en-US" altLang="zh-CN" sz="1800" dirty="0" err="1"/>
              <a:t>jal</a:t>
            </a:r>
            <a:r>
              <a:rPr lang="en-US" altLang="zh-CN" sz="1800" dirty="0"/>
              <a:t> x1,8</a:t>
            </a:r>
            <a:r>
              <a:rPr lang="zh-CN" altLang="en-US" sz="1800" dirty="0"/>
              <a:t>的指令机器码中位移量是</a:t>
            </a:r>
            <a:r>
              <a:rPr lang="en-US" altLang="zh-CN" sz="1800" dirty="0" smtClean="0"/>
              <a:t>4</a:t>
            </a:r>
            <a:endParaRPr lang="en-AU" altLang="en-US" sz="2200" dirty="0"/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AU" altLang="en-US" sz="2200" dirty="0" smtClean="0"/>
              <a:t>	</a:t>
            </a:r>
            <a:r>
              <a:rPr lang="en-AU" altLang="en-US" sz="2200" dirty="0" err="1" smtClean="0"/>
              <a:t>beq</a:t>
            </a:r>
            <a:r>
              <a:rPr lang="en-AU" altLang="en-US" sz="2200" dirty="0" smtClean="0"/>
              <a:t> x0,x0,Exit       //</a:t>
            </a:r>
            <a:r>
              <a:rPr lang="zh-CN" altLang="en-US" sz="1800" dirty="0" smtClean="0"/>
              <a:t>上面这条</a:t>
            </a:r>
            <a:r>
              <a:rPr lang="en-US" altLang="zh-CN" sz="1800" dirty="0" err="1" smtClean="0"/>
              <a:t>jal</a:t>
            </a:r>
            <a:r>
              <a:rPr lang="en-US" altLang="zh-CN" sz="1800" dirty="0" smtClean="0"/>
              <a:t> x1,8</a:t>
            </a:r>
            <a:r>
              <a:rPr lang="zh-CN" altLang="en-US" sz="1800" dirty="0" smtClean="0"/>
              <a:t>的指令机器码中位移量是</a:t>
            </a:r>
            <a:r>
              <a:rPr lang="en-US" altLang="zh-CN" sz="1800" dirty="0" smtClean="0"/>
              <a:t>4</a:t>
            </a:r>
            <a:endParaRPr lang="en-AU" altLang="en-US" sz="1800" dirty="0" smtClean="0"/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AU" altLang="en-US" sz="2200" dirty="0" smtClean="0"/>
              <a:t>Else: 	sub x19, x20, x21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AU" altLang="en-US" sz="2200" dirty="0" smtClean="0"/>
              <a:t>Exit</a:t>
            </a:r>
            <a:r>
              <a:rPr lang="en-AU" altLang="en-US" sz="2200" dirty="0"/>
              <a:t>: </a:t>
            </a:r>
            <a:r>
              <a:rPr lang="en-AU" altLang="en-US" sz="2200" dirty="0" smtClean="0"/>
              <a:t>	add x1,x3,x2</a:t>
            </a:r>
            <a:endParaRPr lang="en-AU" altLang="en-US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13197"/>
            <a:ext cx="10201657" cy="4032448"/>
          </a:xfrm>
          <a:prstGeom prst="rect">
            <a:avLst/>
          </a:prstGeom>
        </p:spPr>
      </p:pic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539750" y="115888"/>
            <a:ext cx="7993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zh-CN" altLang="en-US" sz="2800" b="1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、</a:t>
            </a:r>
            <a:r>
              <a:rPr lang="en-US" altLang="zh-CN" sz="2800" b="1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JAL </a:t>
            </a:r>
            <a:r>
              <a:rPr lang="zh-CN" altLang="en-US" sz="2800" b="1" dirty="0" smtClean="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所带的标号写成数值怎么写？</a:t>
            </a:r>
            <a:endParaRPr lang="en-US" altLang="en-US" sz="2800" b="1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9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789040"/>
            <a:ext cx="8424936" cy="2304256"/>
          </a:xfrm>
        </p:spPr>
        <p:txBody>
          <a:bodyPr/>
          <a:lstStyle/>
          <a:p>
            <a:r>
              <a:rPr lang="en-US" altLang="zh-CN" sz="2000" dirty="0" err="1" smtClean="0"/>
              <a:t>beq</a:t>
            </a:r>
            <a:r>
              <a:rPr lang="en-US" altLang="zh-CN" sz="2000" dirty="0" smtClean="0"/>
              <a:t> x10, x0, L1 // target location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-4096 to 4094 away from this </a:t>
            </a:r>
            <a:r>
              <a:rPr lang="en-US" altLang="zh-CN" sz="2000" dirty="0" err="1" smtClean="0"/>
              <a:t>beq</a:t>
            </a:r>
            <a:r>
              <a:rPr lang="en-US" altLang="zh-CN" sz="2000" dirty="0" smtClean="0"/>
              <a:t>     		    // instruction, </a:t>
            </a:r>
            <a:r>
              <a:rPr lang="en-US" altLang="zh-CN" sz="2000" dirty="0" smtClean="0">
                <a:solidFill>
                  <a:srgbClr val="FF0000"/>
                </a:solidFill>
              </a:rPr>
              <a:t>13 bit offset </a:t>
            </a:r>
            <a:r>
              <a:rPr lang="en-US" altLang="zh-CN" sz="2000" dirty="0" smtClean="0"/>
              <a:t>including appended 1-bit 0</a:t>
            </a:r>
          </a:p>
          <a:p>
            <a:r>
              <a:rPr lang="en-US" altLang="zh-CN" sz="2000" dirty="0" err="1" smtClean="0"/>
              <a:t>jal</a:t>
            </a:r>
            <a:r>
              <a:rPr lang="en-US" altLang="zh-CN" sz="2000" dirty="0" smtClean="0"/>
              <a:t> x0, L1 // target location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-2^20 to 2^20-2 away from this </a:t>
            </a:r>
            <a:r>
              <a:rPr lang="en-US" altLang="zh-CN" sz="2000" dirty="0" err="1" smtClean="0"/>
              <a:t>jal</a:t>
            </a:r>
            <a:r>
              <a:rPr lang="en-US" altLang="zh-CN" sz="2000" dirty="0" smtClean="0"/>
              <a:t> 		    // instruction, </a:t>
            </a:r>
            <a:r>
              <a:rPr lang="en-US" altLang="zh-CN" sz="2000" dirty="0" smtClean="0">
                <a:solidFill>
                  <a:srgbClr val="FF0000"/>
                </a:solidFill>
              </a:rPr>
              <a:t>21 bit offset </a:t>
            </a:r>
            <a:r>
              <a:rPr lang="en-US" altLang="zh-CN" sz="2000" dirty="0" smtClean="0"/>
              <a:t>including appended 1-bit 0</a:t>
            </a:r>
          </a:p>
          <a:p>
            <a:r>
              <a:rPr lang="en-US" altLang="zh-CN" sz="2000" dirty="0" err="1" smtClean="0"/>
              <a:t>jalr</a:t>
            </a:r>
            <a:r>
              <a:rPr lang="en-US" altLang="zh-CN" sz="2000" dirty="0" smtClean="0"/>
              <a:t> x0, 0(x1)  // target location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FF0000"/>
                </a:solidFill>
              </a:rPr>
              <a:t>64-bit target PC address </a:t>
            </a:r>
            <a:r>
              <a:rPr lang="en-US" altLang="zh-CN" sz="2000" dirty="0" smtClean="0"/>
              <a:t>in X1,any 			 // </a:t>
            </a:r>
            <a:r>
              <a:rPr lang="en-US" altLang="zh-CN" sz="2000" dirty="0" err="1" smtClean="0"/>
              <a:t>palce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AB9B61F-EB1D-4F51-8636-F628EE581975}" type="slidenum">
              <a:rPr lang="en-AU" altLang="en-US" smtClean="0"/>
              <a:pPr>
                <a:defRPr/>
              </a:pPr>
              <a:t>56</a:t>
            </a:fld>
            <a:endParaRPr lang="en-AU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7704856" cy="32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Content Placeholder 2"/>
          <p:cNvSpPr>
            <a:spLocks noGrp="1"/>
          </p:cNvSpPr>
          <p:nvPr>
            <p:ph idx="1"/>
          </p:nvPr>
        </p:nvSpPr>
        <p:spPr>
          <a:xfrm>
            <a:off x="107950" y="1196975"/>
            <a:ext cx="8270875" cy="5111750"/>
          </a:xfrm>
        </p:spPr>
        <p:txBody>
          <a:bodyPr/>
          <a:lstStyle/>
          <a:p>
            <a:r>
              <a:rPr lang="en-US" altLang="en-US" sz="2400" smtClean="0"/>
              <a:t>x0: the constant value 0</a:t>
            </a:r>
          </a:p>
          <a:p>
            <a:r>
              <a:rPr lang="en-US" altLang="en-US" sz="2400" smtClean="0"/>
              <a:t>x1: return address</a:t>
            </a:r>
          </a:p>
          <a:p>
            <a:r>
              <a:rPr lang="en-US" altLang="en-US" sz="2400" smtClean="0"/>
              <a:t>x2: stack pointer</a:t>
            </a:r>
          </a:p>
          <a:p>
            <a:r>
              <a:rPr lang="en-US" altLang="en-US" sz="2400" smtClean="0"/>
              <a:t>x3: global pointer</a:t>
            </a:r>
          </a:p>
          <a:p>
            <a:r>
              <a:rPr lang="en-US" altLang="en-US" sz="2400" smtClean="0"/>
              <a:t>x4: thread pointer</a:t>
            </a:r>
          </a:p>
          <a:p>
            <a:r>
              <a:rPr lang="en-US" altLang="en-US" sz="2400" smtClean="0"/>
              <a:t>x5 – x7, x28 – x31: temporaries</a:t>
            </a:r>
          </a:p>
          <a:p>
            <a:r>
              <a:rPr lang="en-US" altLang="en-US" sz="2400" smtClean="0"/>
              <a:t>x8: frame pointer</a:t>
            </a:r>
          </a:p>
          <a:p>
            <a:r>
              <a:rPr lang="en-US" altLang="en-US" sz="2400" smtClean="0"/>
              <a:t>x9, x18 – x27: saved registers</a:t>
            </a:r>
          </a:p>
          <a:p>
            <a:r>
              <a:rPr lang="en-US" altLang="en-US" sz="2400" smtClean="0"/>
              <a:t>x10 – x11: function arguments/results</a:t>
            </a:r>
          </a:p>
          <a:p>
            <a:r>
              <a:rPr lang="en-US" altLang="en-US" sz="2400" smtClean="0"/>
              <a:t>x12 – x17: function arguments</a:t>
            </a:r>
          </a:p>
        </p:txBody>
      </p:sp>
      <p:pic>
        <p:nvPicPr>
          <p:cNvPr id="10445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44450"/>
            <a:ext cx="4397375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573463"/>
            <a:ext cx="34131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文本框 3"/>
          <p:cNvSpPr txBox="1">
            <a:spLocks noChangeArrowheads="1"/>
          </p:cNvSpPr>
          <p:nvPr/>
        </p:nvSpPr>
        <p:spPr bwMode="auto">
          <a:xfrm>
            <a:off x="395288" y="5805488"/>
            <a:ext cx="46815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右边资料来自于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《RISC-V</a:t>
            </a: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手册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》【RISC-V-Reader-Chinese-v2p1.pdf】</a:t>
            </a:r>
            <a:r>
              <a:rPr lang="zh-CN" altLang="en-US" sz="140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>
                <a:solidFill>
                  <a:srgbClr val="0000FF"/>
                </a:solidFill>
                <a:ea typeface="宋体" panose="02010600030101010101" pitchFamily="2" charset="-122"/>
              </a:rPr>
              <a:t>P28</a:t>
            </a:r>
            <a:endParaRPr lang="zh-CN" altLang="en-US" sz="14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37466B-042A-4C96-9624-2F2A942ABA4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en-US" sz="1400" dirty="0" smtClean="0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2.8.1 Using </a:t>
            </a:r>
            <a:r>
              <a:rPr lang="en-US" altLang="en-US" dirty="0"/>
              <a:t>More Registers</a:t>
            </a:r>
            <a:endParaRPr lang="en-AU" altLang="en-US" dirty="0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836712"/>
            <a:ext cx="8270875" cy="511175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400" dirty="0"/>
              <a:t>Leaf </a:t>
            </a:r>
            <a:r>
              <a:rPr lang="en-US" altLang="zh-CN" sz="2400" dirty="0" smtClean="0"/>
              <a:t>Procedure: Procedures </a:t>
            </a:r>
            <a:r>
              <a:rPr lang="en-US" altLang="zh-CN" sz="2400" dirty="0"/>
              <a:t>that do not call others are called </a:t>
            </a:r>
            <a:r>
              <a:rPr lang="en-US" altLang="zh-CN" sz="2400" i="1" dirty="0"/>
              <a:t>leaf </a:t>
            </a:r>
            <a:r>
              <a:rPr lang="en-US" altLang="zh-CN" sz="2400" dirty="0" smtClean="0"/>
              <a:t>procedures.  </a:t>
            </a:r>
            <a:r>
              <a:rPr lang="en-US" altLang="en-US" sz="2400" dirty="0" smtClean="0"/>
              <a:t>C code example: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Lucida Console" panose="020B0609040504020204" pitchFamily="49" charset="0"/>
              </a:rPr>
              <a:t>	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leaf_example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(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	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g, 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h,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	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, 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j) {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long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f;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f = (g + h) - (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+ j);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  return f;</a:t>
            </a:r>
            <a:br>
              <a:rPr lang="en-US" altLang="en-US" sz="2400" dirty="0" smtClean="0">
                <a:latin typeface="Lucida Console" panose="020B0609040504020204" pitchFamily="49" charset="0"/>
              </a:rPr>
            </a:br>
            <a:r>
              <a:rPr lang="en-US" altLang="en-US" sz="2400" dirty="0" smtClean="0">
                <a:latin typeface="Lucida Console" panose="020B0609040504020204" pitchFamily="49" charset="0"/>
              </a:rPr>
              <a:t>}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Arguments g, …, j in x10, …, x13, f in x20(s4)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temporaries x5(t0), x6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Need to save x5, x6, x20 on stack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8" y="5612194"/>
            <a:ext cx="7194919" cy="11521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56376" y="580526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书</a:t>
            </a:r>
            <a:r>
              <a:rPr lang="en-US" altLang="zh-CN" dirty="0" smtClean="0"/>
              <a:t>P73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4100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RISC-V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err="1" smtClean="0">
                <a:latin typeface="Lucida Console" panose="020B0609040504020204" pitchFamily="49" charset="0"/>
              </a:rPr>
              <a:t>leaf_example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sp,sp,-24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x5,16(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	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// x5 is t0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x6,8(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   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// x6 is t1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x20,0(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x20 is s4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add  x5,x10,x11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add  x6,x12,x13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sub  x20,x5,x6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x10,x20,0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//move a0,s4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x20,0(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x6,8(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x5,16(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sp,sp,24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x0,0(x1) 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</a:t>
            </a:r>
            <a:r>
              <a:rPr lang="en-US" altLang="en-US" sz="20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jr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0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ra</a:t>
            </a:r>
            <a:endParaRPr lang="en-US" altLang="en-US" sz="2000" dirty="0" smtClean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0752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1C26AA-B60F-487A-8E2C-40FC4ED5C9F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en-US" sz="1400" smtClean="0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Leaf Procedure Example</a:t>
            </a:r>
            <a:endParaRPr lang="en-AU" altLang="en-US" smtClean="0"/>
          </a:p>
        </p:txBody>
      </p:sp>
      <p:sp>
        <p:nvSpPr>
          <p:cNvPr id="107525" name="Text Box 4"/>
          <p:cNvSpPr txBox="1">
            <a:spLocks noChangeArrowheads="1"/>
          </p:cNvSpPr>
          <p:nvPr/>
        </p:nvSpPr>
        <p:spPr bwMode="auto">
          <a:xfrm>
            <a:off x="4932363" y="1884363"/>
            <a:ext cx="279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Save x5, x6, x20 on stack</a:t>
            </a:r>
            <a:endParaRPr lang="en-AU" altLang="en-US" sz="1800">
              <a:latin typeface="Tahoma" panose="020B0604030504040204" pitchFamily="34" charset="0"/>
            </a:endParaRPr>
          </a:p>
        </p:txBody>
      </p:sp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4897438" y="3243263"/>
            <a:ext cx="1327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x5 = g + h</a:t>
            </a:r>
          </a:p>
        </p:txBody>
      </p:sp>
      <p:sp>
        <p:nvSpPr>
          <p:cNvPr id="107527" name="Text Box 5"/>
          <p:cNvSpPr txBox="1">
            <a:spLocks noChangeArrowheads="1"/>
          </p:cNvSpPr>
          <p:nvPr/>
        </p:nvSpPr>
        <p:spPr bwMode="auto">
          <a:xfrm>
            <a:off x="4876800" y="3597275"/>
            <a:ext cx="116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x6 = i + j</a:t>
            </a:r>
          </a:p>
        </p:txBody>
      </p:sp>
      <p:sp>
        <p:nvSpPr>
          <p:cNvPr id="107528" name="Text Box 5"/>
          <p:cNvSpPr txBox="1">
            <a:spLocks noChangeArrowheads="1"/>
          </p:cNvSpPr>
          <p:nvPr/>
        </p:nvSpPr>
        <p:spPr bwMode="auto">
          <a:xfrm>
            <a:off x="4897438" y="3927475"/>
            <a:ext cx="132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f = x5 – x6</a:t>
            </a:r>
          </a:p>
        </p:txBody>
      </p:sp>
      <p:sp>
        <p:nvSpPr>
          <p:cNvPr id="107529" name="Text Box 5"/>
          <p:cNvSpPr txBox="1">
            <a:spLocks noChangeArrowheads="1"/>
          </p:cNvSpPr>
          <p:nvPr/>
        </p:nvSpPr>
        <p:spPr bwMode="auto">
          <a:xfrm>
            <a:off x="5652120" y="4221088"/>
            <a:ext cx="3110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latin typeface="Tahoma" panose="020B0604030504040204" pitchFamily="34" charset="0"/>
              </a:rPr>
              <a:t>//copy </a:t>
            </a:r>
            <a:r>
              <a:rPr lang="en-US" altLang="en-US" sz="1800" dirty="0">
                <a:latin typeface="Tahoma" panose="020B0604030504040204" pitchFamily="34" charset="0"/>
              </a:rPr>
              <a:t>f to return </a:t>
            </a:r>
            <a:r>
              <a:rPr lang="en-US" altLang="en-US" sz="1800" dirty="0" smtClean="0">
                <a:latin typeface="Tahoma" panose="020B0604030504040204" pitchFamily="34" charset="0"/>
              </a:rPr>
              <a:t>register </a:t>
            </a:r>
            <a:r>
              <a:rPr lang="en-US" altLang="en-US" sz="1800" dirty="0" smtClean="0">
                <a:solidFill>
                  <a:srgbClr val="0000FF"/>
                </a:solidFill>
                <a:latin typeface="Tahoma" panose="020B0604030504040204" pitchFamily="34" charset="0"/>
              </a:rPr>
              <a:t>a0</a:t>
            </a:r>
            <a:endParaRPr lang="en-US" altLang="en-US" sz="180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107530" name="Text Box 4"/>
          <p:cNvSpPr txBox="1">
            <a:spLocks noChangeArrowheads="1"/>
          </p:cNvSpPr>
          <p:nvPr/>
        </p:nvSpPr>
        <p:spPr bwMode="auto">
          <a:xfrm>
            <a:off x="4878388" y="4537075"/>
            <a:ext cx="322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Resore x5, x6, x20 from stack</a:t>
            </a:r>
            <a:endParaRPr lang="en-AU" altLang="en-US" sz="1800">
              <a:latin typeface="Tahoma" panose="020B0604030504040204" pitchFamily="34" charset="0"/>
            </a:endParaRPr>
          </a:p>
        </p:txBody>
      </p:sp>
      <p:sp>
        <p:nvSpPr>
          <p:cNvPr id="107531" name="Text Box 4"/>
          <p:cNvSpPr txBox="1">
            <a:spLocks noChangeArrowheads="1"/>
          </p:cNvSpPr>
          <p:nvPr/>
        </p:nvSpPr>
        <p:spPr bwMode="auto">
          <a:xfrm>
            <a:off x="4932363" y="5867400"/>
            <a:ext cx="1923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latin typeface="Tahoma" panose="020B0604030504040204" pitchFamily="34" charset="0"/>
              </a:rPr>
              <a:t>//Return </a:t>
            </a:r>
            <a:r>
              <a:rPr lang="en-US" altLang="en-US" sz="1800" dirty="0">
                <a:latin typeface="Tahoma" panose="020B0604030504040204" pitchFamily="34" charset="0"/>
              </a:rPr>
              <a:t>to caller</a:t>
            </a:r>
            <a:endParaRPr lang="en-AU" altLang="en-US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280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灯片编号占位符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88125" y="63817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946976-FD64-4F0C-A82C-EBBBAE6925D6}" type="slidenum">
              <a:rPr lang="en-US" altLang="zh-CN" sz="18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Local Data on the Stack</a:t>
            </a:r>
          </a:p>
        </p:txBody>
      </p:sp>
      <p:sp>
        <p:nvSpPr>
          <p:cNvPr id="10957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13A4D5-07B9-4CC7-B2BD-8453777B556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en-US" sz="1400" smtClean="0"/>
          </a:p>
        </p:txBody>
      </p:sp>
      <p:pic>
        <p:nvPicPr>
          <p:cNvPr id="1095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51000"/>
            <a:ext cx="8024812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Register Usage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x5 – x7, x28 – x31:  temporary registers</a:t>
            </a:r>
          </a:p>
          <a:p>
            <a:pPr lvl="1"/>
            <a:r>
              <a:rPr lang="en-US" altLang="en-US" smtClean="0"/>
              <a:t>Not preserved by the callee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x8 – x9, x18 – x27:  saved registers</a:t>
            </a:r>
          </a:p>
          <a:p>
            <a:pPr lvl="1"/>
            <a:r>
              <a:rPr lang="en-US" altLang="en-US" smtClean="0"/>
              <a:t>If used, the callee saves and restores them</a:t>
            </a:r>
          </a:p>
        </p:txBody>
      </p:sp>
      <p:sp>
        <p:nvSpPr>
          <p:cNvPr id="1105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D59AB40-FCBB-44D7-A104-00CC0A70851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4100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RISC-V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err="1" smtClean="0">
                <a:latin typeface="Lucida Console" panose="020B0609040504020204" pitchFamily="49" charset="0"/>
              </a:rPr>
              <a:t>leaf_example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sp,sp,</a:t>
            </a:r>
            <a:r>
              <a:rPr lang="en-US" alt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-8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strike="sngStrike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   x5,16(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)	</a:t>
            </a:r>
            <a:r>
              <a:rPr lang="en-US" altLang="en-US" sz="2000" strike="sngStrike" dirty="0">
                <a:solidFill>
                  <a:srgbClr val="0000FF"/>
                </a:solidFill>
                <a:latin typeface="Lucida Console" panose="020B0609040504020204" pitchFamily="49" charset="0"/>
              </a:rPr>
              <a:t>// x5 is t0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000" strike="sngStrike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   x6,8(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)   </a:t>
            </a:r>
            <a:r>
              <a:rPr lang="en-US" altLang="en-US" sz="2000" strike="sngStrike" dirty="0">
                <a:solidFill>
                  <a:srgbClr val="0000FF"/>
                </a:solidFill>
                <a:latin typeface="Lucida Console" panose="020B0609040504020204" pitchFamily="49" charset="0"/>
              </a:rPr>
              <a:t>// x6 is t1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x20,0(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x20 is s4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add  x5,x10,x11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add  x6,x12,x13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sub  x20,x5,x6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x10,x20,0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//move a0,s4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  x20,0(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   x6,8(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strike="sngStrike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   x5,16(</a:t>
            </a:r>
            <a:r>
              <a:rPr lang="en-US" altLang="en-US" sz="2000" strike="sngStrike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2000" strike="sngStrike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sp,sp,</a:t>
            </a:r>
            <a:r>
              <a:rPr lang="en-US" alt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8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20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 x0,0(x1)  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</a:t>
            </a:r>
            <a:r>
              <a:rPr lang="en-US" altLang="en-US" sz="20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jr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0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ra</a:t>
            </a:r>
            <a:endParaRPr lang="en-US" altLang="en-US" sz="2000" dirty="0" smtClean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 smtClean="0">
              <a:latin typeface="Lucida Console" panose="020B0609040504020204" pitchFamily="49" charset="0"/>
            </a:endParaRPr>
          </a:p>
        </p:txBody>
      </p:sp>
      <p:sp>
        <p:nvSpPr>
          <p:cNvPr id="10752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1C26AA-B60F-487A-8E2C-40FC4ED5C9F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en-US" sz="1400" smtClean="0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Leaf Procedure Example</a:t>
            </a:r>
            <a:endParaRPr lang="en-AU" altLang="en-US" smtClean="0"/>
          </a:p>
        </p:txBody>
      </p:sp>
      <p:sp>
        <p:nvSpPr>
          <p:cNvPr id="107525" name="Text Box 4"/>
          <p:cNvSpPr txBox="1">
            <a:spLocks noChangeArrowheads="1"/>
          </p:cNvSpPr>
          <p:nvPr/>
        </p:nvSpPr>
        <p:spPr bwMode="auto">
          <a:xfrm>
            <a:off x="4932363" y="1884363"/>
            <a:ext cx="279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Save x5, x6, x20 on stack</a:t>
            </a:r>
            <a:endParaRPr lang="en-AU" altLang="en-US" sz="1800">
              <a:latin typeface="Tahoma" panose="020B0604030504040204" pitchFamily="34" charset="0"/>
            </a:endParaRPr>
          </a:p>
        </p:txBody>
      </p:sp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4897438" y="3243263"/>
            <a:ext cx="1327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x5 = g + h</a:t>
            </a:r>
          </a:p>
        </p:txBody>
      </p:sp>
      <p:sp>
        <p:nvSpPr>
          <p:cNvPr id="107527" name="Text Box 5"/>
          <p:cNvSpPr txBox="1">
            <a:spLocks noChangeArrowheads="1"/>
          </p:cNvSpPr>
          <p:nvPr/>
        </p:nvSpPr>
        <p:spPr bwMode="auto">
          <a:xfrm>
            <a:off x="4876800" y="3597275"/>
            <a:ext cx="116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x6 = i + j</a:t>
            </a:r>
          </a:p>
        </p:txBody>
      </p:sp>
      <p:sp>
        <p:nvSpPr>
          <p:cNvPr id="107528" name="Text Box 5"/>
          <p:cNvSpPr txBox="1">
            <a:spLocks noChangeArrowheads="1"/>
          </p:cNvSpPr>
          <p:nvPr/>
        </p:nvSpPr>
        <p:spPr bwMode="auto">
          <a:xfrm>
            <a:off x="4897438" y="3927475"/>
            <a:ext cx="132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f = x5 – x6</a:t>
            </a:r>
          </a:p>
        </p:txBody>
      </p:sp>
      <p:sp>
        <p:nvSpPr>
          <p:cNvPr id="107529" name="Text Box 5"/>
          <p:cNvSpPr txBox="1">
            <a:spLocks noChangeArrowheads="1"/>
          </p:cNvSpPr>
          <p:nvPr/>
        </p:nvSpPr>
        <p:spPr bwMode="auto">
          <a:xfrm>
            <a:off x="5652120" y="4221088"/>
            <a:ext cx="3110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latin typeface="Tahoma" panose="020B0604030504040204" pitchFamily="34" charset="0"/>
              </a:rPr>
              <a:t>//copy </a:t>
            </a:r>
            <a:r>
              <a:rPr lang="en-US" altLang="en-US" sz="1800" dirty="0">
                <a:latin typeface="Tahoma" panose="020B0604030504040204" pitchFamily="34" charset="0"/>
              </a:rPr>
              <a:t>f to return </a:t>
            </a:r>
            <a:r>
              <a:rPr lang="en-US" altLang="en-US" sz="1800" dirty="0" smtClean="0">
                <a:latin typeface="Tahoma" panose="020B0604030504040204" pitchFamily="34" charset="0"/>
              </a:rPr>
              <a:t>register </a:t>
            </a:r>
            <a:r>
              <a:rPr lang="en-US" altLang="en-US" sz="1800" dirty="0" smtClean="0">
                <a:solidFill>
                  <a:srgbClr val="0000FF"/>
                </a:solidFill>
                <a:latin typeface="Tahoma" panose="020B0604030504040204" pitchFamily="34" charset="0"/>
              </a:rPr>
              <a:t>a0</a:t>
            </a:r>
            <a:endParaRPr lang="en-US" altLang="en-US" sz="180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107530" name="Text Box 4"/>
          <p:cNvSpPr txBox="1">
            <a:spLocks noChangeArrowheads="1"/>
          </p:cNvSpPr>
          <p:nvPr/>
        </p:nvSpPr>
        <p:spPr bwMode="auto">
          <a:xfrm>
            <a:off x="4878388" y="4537075"/>
            <a:ext cx="322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Resore x5, x6, x20 from stack</a:t>
            </a:r>
            <a:endParaRPr lang="en-AU" altLang="en-US" sz="1800">
              <a:latin typeface="Tahoma" panose="020B0604030504040204" pitchFamily="34" charset="0"/>
            </a:endParaRPr>
          </a:p>
        </p:txBody>
      </p:sp>
      <p:sp>
        <p:nvSpPr>
          <p:cNvPr id="107531" name="Text Box 4"/>
          <p:cNvSpPr txBox="1">
            <a:spLocks noChangeArrowheads="1"/>
          </p:cNvSpPr>
          <p:nvPr/>
        </p:nvSpPr>
        <p:spPr bwMode="auto">
          <a:xfrm>
            <a:off x="4932363" y="5867400"/>
            <a:ext cx="1923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latin typeface="Tahoma" panose="020B0604030504040204" pitchFamily="34" charset="0"/>
              </a:rPr>
              <a:t>//Return </a:t>
            </a:r>
            <a:r>
              <a:rPr lang="en-US" altLang="en-US" sz="1800" dirty="0">
                <a:latin typeface="Tahoma" panose="020B0604030504040204" pitchFamily="34" charset="0"/>
              </a:rPr>
              <a:t>to caller</a:t>
            </a:r>
            <a:endParaRPr lang="en-AU" altLang="en-US" sz="1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21A23E1-60AB-4EFB-929A-F4975119A88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en-US" sz="1400" smtClean="0"/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2.8.2 Nested </a:t>
            </a:r>
            <a:r>
              <a:rPr lang="en-US" altLang="en-US" dirty="0"/>
              <a:t>Procedures</a:t>
            </a:r>
            <a:endParaRPr lang="en-AU" altLang="en-US" dirty="0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/>
              <a:t>Non-Leaf </a:t>
            </a:r>
            <a:r>
              <a:rPr lang="en-US" altLang="en-US" dirty="0" smtClean="0"/>
              <a:t>Procedures: Procedures that call other procedures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 smtClean="0"/>
              <a:t>For nested call, caller needs to </a:t>
            </a:r>
            <a:r>
              <a:rPr lang="en-US" altLang="en-US" dirty="0" smtClean="0">
                <a:solidFill>
                  <a:srgbClr val="0000FF"/>
                </a:solidFill>
              </a:rPr>
              <a:t>save each following register on the stack before modifying it</a:t>
            </a:r>
            <a:r>
              <a:rPr lang="en-US" altLang="en-US" dirty="0" smtClean="0"/>
              <a:t>: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 smtClean="0"/>
              <a:t>Its return address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 smtClean="0"/>
              <a:t>Any arguments and temporaries needed after the call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dirty="0" smtClean="0"/>
              <a:t>Restore from the stack after the call</a:t>
            </a:r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21A23E1-60AB-4EFB-929A-F4975119A88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en-US" sz="1400" smtClean="0"/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Non-Leaf Procedures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548" y="908050"/>
            <a:ext cx="8270875" cy="511175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400" dirty="0"/>
              <a:t>Procedures that call other </a:t>
            </a:r>
            <a:r>
              <a:rPr lang="en-US" altLang="en-US" sz="2400" dirty="0" smtClean="0"/>
              <a:t>procedures, e.g.</a:t>
            </a:r>
            <a:endParaRPr lang="en-US" altLang="en-US" sz="2400" dirty="0"/>
          </a:p>
          <a:p>
            <a:pPr marL="400050" lvl="1" indent="0" eaLnBrk="1" hangingPunct="1">
              <a:buNone/>
            </a:pPr>
            <a:r>
              <a:rPr lang="en-US" altLang="en-US" sz="2000" dirty="0" err="1" smtClean="0"/>
              <a:t>int</a:t>
            </a:r>
            <a:r>
              <a:rPr lang="en-US" altLang="en-US" sz="2000" dirty="0" smtClean="0"/>
              <a:t> p1(a0,a1,old-a2)   // </a:t>
            </a:r>
            <a:r>
              <a:rPr lang="en-US" altLang="en-US" sz="2000" dirty="0" err="1" smtClean="0"/>
              <a:t>ra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has the return address</a:t>
            </a:r>
          </a:p>
          <a:p>
            <a:pPr marL="857250" lvl="2" indent="0" eaLnBrk="1" hangingPunct="1">
              <a:buNone/>
            </a:pPr>
            <a:r>
              <a:rPr lang="en-US" altLang="en-US" sz="2000" dirty="0" smtClean="0"/>
              <a:t>{   …..</a:t>
            </a:r>
          </a:p>
          <a:p>
            <a:pPr marL="857250" lvl="2" indent="0" eaLnBrk="1" hangingPunct="1">
              <a:buNone/>
            </a:pPr>
            <a:r>
              <a:rPr lang="en-US" altLang="en-US" sz="2000" dirty="0"/>
              <a:t>t</a:t>
            </a:r>
            <a:r>
              <a:rPr lang="en-US" altLang="en-US" sz="2000" dirty="0" smtClean="0"/>
              <a:t>3=j+4</a:t>
            </a:r>
          </a:p>
          <a:p>
            <a:pPr marL="857250" lvl="2" indent="0" eaLnBrk="1" hangingPunct="1">
              <a:buNone/>
            </a:pPr>
            <a:r>
              <a:rPr lang="en-US" altLang="en-US" sz="2000" dirty="0" smtClean="0"/>
              <a:t>p2(a0,a1,new-a2) // </a:t>
            </a:r>
            <a:r>
              <a:rPr lang="en-US" altLang="en-US" sz="2000" dirty="0" err="1" smtClean="0"/>
              <a:t>jal</a:t>
            </a:r>
            <a:r>
              <a:rPr lang="en-US" altLang="en-US" sz="2000" dirty="0" smtClean="0"/>
              <a:t> p2 (old </a:t>
            </a:r>
            <a:r>
              <a:rPr lang="en-US" altLang="en-US" sz="2000" dirty="0" err="1" smtClean="0"/>
              <a:t>ra</a:t>
            </a:r>
            <a:r>
              <a:rPr lang="en-US" altLang="en-US" sz="2000" dirty="0" smtClean="0"/>
              <a:t>  is modified ) </a:t>
            </a:r>
          </a:p>
          <a:p>
            <a:pPr marL="857250" lvl="2" indent="0" eaLnBrk="1" hangingPunct="1">
              <a:buNone/>
            </a:pPr>
            <a:r>
              <a:rPr lang="en-US" altLang="en-US" sz="2000" dirty="0" smtClean="0"/>
              <a:t>K=old-a2*2      //old-a2 must be saved before call p2</a:t>
            </a:r>
          </a:p>
          <a:p>
            <a:pPr marL="857250" lvl="2" indent="0" eaLnBrk="1" hangingPunct="1">
              <a:buNone/>
            </a:pPr>
            <a:r>
              <a:rPr lang="en-US" altLang="en-US" sz="2000" dirty="0" smtClean="0"/>
              <a:t>m=t3-9      // t3 must be </a:t>
            </a:r>
            <a:r>
              <a:rPr lang="en-US" altLang="en-US" sz="2000" dirty="0"/>
              <a:t>saved before call p2 </a:t>
            </a:r>
            <a:endParaRPr lang="en-US" altLang="en-US" sz="2000" dirty="0" smtClean="0"/>
          </a:p>
          <a:p>
            <a:pPr marL="857250" lvl="2" indent="0" eaLnBrk="1" hangingPunct="1">
              <a:buNone/>
            </a:pPr>
            <a:r>
              <a:rPr lang="en-US" altLang="en-US" sz="2000" dirty="0" smtClean="0"/>
              <a:t>…..}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400" dirty="0" smtClean="0"/>
              <a:t>For nested call, caller needs to </a:t>
            </a:r>
            <a:r>
              <a:rPr lang="en-US" altLang="en-US" sz="2400" dirty="0" smtClean="0">
                <a:solidFill>
                  <a:srgbClr val="0000FF"/>
                </a:solidFill>
              </a:rPr>
              <a:t>save each following register on the stack before modifying it</a:t>
            </a:r>
            <a:r>
              <a:rPr lang="en-US" altLang="en-US" sz="2400" dirty="0" smtClean="0"/>
              <a:t>:</a:t>
            </a:r>
          </a:p>
          <a:p>
            <a:pPr marL="742950" lvl="2" indent="-342900" eaLnBrk="1" hangingPunct="1">
              <a:buClr>
                <a:schemeClr val="tx1"/>
              </a:buClr>
              <a:buSzPct val="60000"/>
            </a:pPr>
            <a:r>
              <a:rPr lang="en-US" altLang="en-US" sz="2000" dirty="0">
                <a:ea typeface="+mn-ea"/>
                <a:cs typeface="+mn-cs"/>
              </a:rPr>
              <a:t>Its return address</a:t>
            </a:r>
          </a:p>
          <a:p>
            <a:pPr marL="742950" lvl="2" indent="-342900" eaLnBrk="1" hangingPunct="1">
              <a:buClr>
                <a:schemeClr val="tx1"/>
              </a:buClr>
              <a:buSzPct val="60000"/>
            </a:pPr>
            <a:r>
              <a:rPr lang="en-US" altLang="en-US" sz="2000" dirty="0">
                <a:ea typeface="+mn-ea"/>
                <a:cs typeface="+mn-cs"/>
              </a:rPr>
              <a:t>Any arguments and temporaries needed after the call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400" dirty="0" smtClean="0"/>
              <a:t>Restore from the stack after the call</a:t>
            </a:r>
            <a:endParaRPr lang="en-AU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159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AF7C340-8B9E-49AF-9F7F-1F54B7C5A5DF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Arial Unicode MS" panose="020B0604020202020204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0"/>
            <a:ext cx="8540750" cy="6921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Saves on Stack</a:t>
            </a:r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20638" y="692150"/>
            <a:ext cx="9144001" cy="52562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Procedure A  call procedure 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Caller A saves</a:t>
            </a:r>
            <a:r>
              <a:rPr lang="zh-CN" altLang="en-US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：</a:t>
            </a:r>
            <a:endParaRPr lang="en-US" altLang="zh-CN" sz="2400" dirty="0" smtClean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a0-a7  -- if you will set new arguments for the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callee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and </a:t>
            </a:r>
            <a:r>
              <a:rPr lang="en-US" altLang="zh-CN" sz="2100" dirty="0" smtClean="0">
                <a:solidFill>
                  <a:srgbClr val="0000FF"/>
                </a:solidFill>
                <a:ea typeface="宋体" panose="02010600030101010101" pitchFamily="2" charset="-122"/>
              </a:rPr>
              <a:t>a0-a7 will still be used after return, 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old arguments must be saved before the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jal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instruction over-writes them. Conditionally save.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ra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 -- must be saved before the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jal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proc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-B instruction over-writes this value. But  it need not be saved in leaf procedure. Unconditionally save.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t0-t9  -- if you plan to use your temps after </a:t>
            </a:r>
            <a:r>
              <a:rPr lang="en-US" altLang="zh-CN" sz="2200" dirty="0" err="1">
                <a:solidFill>
                  <a:srgbClr val="0000FF"/>
                </a:solidFill>
                <a:ea typeface="宋体" panose="02010600030101010101" pitchFamily="2" charset="-122"/>
              </a:rPr>
              <a:t>callee</a:t>
            </a:r>
            <a:r>
              <a:rPr lang="en-US" altLang="zh-CN" sz="2200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return, save them. note that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callees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are free to use temps as they please. Conditionally save.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You need not save s0-s11 as the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callee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will take care of them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>
                <a:solidFill>
                  <a:srgbClr val="0000FF"/>
                </a:solidFill>
                <a:ea typeface="宋体" panose="02010600030101010101" pitchFamily="2" charset="-122"/>
              </a:rPr>
              <a:t>Callee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 B </a:t>
            </a: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saves</a:t>
            </a:r>
            <a:r>
              <a:rPr lang="zh-CN" altLang="en-US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s0-s11  -- before the </a:t>
            </a:r>
            <a:r>
              <a:rPr lang="en-US" altLang="zh-CN" sz="220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callee</a:t>
            </a:r>
            <a:r>
              <a:rPr lang="en-US" altLang="zh-CN" sz="2200" dirty="0" smtClean="0">
                <a:solidFill>
                  <a:srgbClr val="0000FF"/>
                </a:solidFill>
                <a:ea typeface="宋体" panose="02010600030101010101" pitchFamily="2" charset="-122"/>
              </a:rPr>
              <a:t> B uses such a register, it must save the old contents since the caller will usually need it on return. Unconditionally save.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BB724FED-9BBA-49F6-B367-495C78C6898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en-US" sz="1400" smtClean="0"/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Non-Leaf Procedure Example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long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fact (long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long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int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n)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{ 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  if (n &lt; 1) return 1;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  else return n * fact(n - 1);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}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Argument n in x10</a:t>
            </a:r>
          </a:p>
          <a:p>
            <a:pPr lvl="1" eaLnBrk="1" hangingPunct="1"/>
            <a:r>
              <a:rPr lang="en-US" altLang="en-US" dirty="0" smtClean="0"/>
              <a:t>Result in x10</a:t>
            </a:r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RISC-V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fact: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sp,sp,-16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x1,8(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x10,0(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x5,x10,-1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bge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x5,x0,L1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x10,x0,1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x0,0(x1)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L1: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x10,x10,-1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x1,fact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x6,x10,0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x10,0(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x1,8(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mul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x10,x10,x6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x0,0(x1)</a:t>
            </a:r>
            <a:endParaRPr lang="en-US" altLang="en-US" sz="1800" dirty="0" smtClean="0">
              <a:latin typeface="Lucida Console" panose="020B0609040504020204" pitchFamily="49" charset="0"/>
            </a:endParaRPr>
          </a:p>
        </p:txBody>
      </p:sp>
      <p:sp>
        <p:nvSpPr>
          <p:cNvPr id="11776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B05309-C326-4895-88B3-9BDD48EECC7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en-US" sz="1400" smtClean="0"/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4268788" y="1854200"/>
            <a:ext cx="298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Save return address and n on stack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66" name="Text Box 5"/>
          <p:cNvSpPr txBox="1">
            <a:spLocks noChangeArrowheads="1"/>
          </p:cNvSpPr>
          <p:nvPr/>
        </p:nvSpPr>
        <p:spPr bwMode="auto">
          <a:xfrm>
            <a:off x="4238625" y="2632075"/>
            <a:ext cx="987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x5 = n - 1</a:t>
            </a:r>
          </a:p>
        </p:txBody>
      </p:sp>
      <p:sp>
        <p:nvSpPr>
          <p:cNvPr id="117767" name="Text Box 5"/>
          <p:cNvSpPr txBox="1">
            <a:spLocks noChangeArrowheads="1"/>
          </p:cNvSpPr>
          <p:nvPr/>
        </p:nvSpPr>
        <p:spPr bwMode="auto">
          <a:xfrm>
            <a:off x="4216400" y="3203575"/>
            <a:ext cx="2222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Else, set return value to 1</a:t>
            </a:r>
          </a:p>
        </p:txBody>
      </p:sp>
      <p:sp>
        <p:nvSpPr>
          <p:cNvPr id="117768" name="Text Box 4"/>
          <p:cNvSpPr txBox="1">
            <a:spLocks noChangeArrowheads="1"/>
          </p:cNvSpPr>
          <p:nvPr/>
        </p:nvSpPr>
        <p:spPr bwMode="auto">
          <a:xfrm>
            <a:off x="4230688" y="4024313"/>
            <a:ext cx="900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 = n - 1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69" name="Text Box 5"/>
          <p:cNvSpPr txBox="1">
            <a:spLocks noChangeArrowheads="1"/>
          </p:cNvSpPr>
          <p:nvPr/>
        </p:nvSpPr>
        <p:spPr bwMode="auto">
          <a:xfrm>
            <a:off x="4238625" y="2906713"/>
            <a:ext cx="167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if n &gt;= 1, go to L1</a:t>
            </a:r>
          </a:p>
        </p:txBody>
      </p:sp>
      <p:sp>
        <p:nvSpPr>
          <p:cNvPr id="117770" name="Text Box 4"/>
          <p:cNvSpPr txBox="1">
            <a:spLocks noChangeArrowheads="1"/>
          </p:cNvSpPr>
          <p:nvPr/>
        </p:nvSpPr>
        <p:spPr bwMode="auto">
          <a:xfrm>
            <a:off x="4230688" y="4279900"/>
            <a:ext cx="119538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call fact(n-1)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1" name="Text Box 5"/>
          <p:cNvSpPr txBox="1">
            <a:spLocks noChangeArrowheads="1"/>
          </p:cNvSpPr>
          <p:nvPr/>
        </p:nvSpPr>
        <p:spPr bwMode="auto">
          <a:xfrm>
            <a:off x="4216400" y="3470275"/>
            <a:ext cx="3328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Pop stack, don’t bother restoring values</a:t>
            </a:r>
          </a:p>
        </p:txBody>
      </p:sp>
      <p:sp>
        <p:nvSpPr>
          <p:cNvPr id="117772" name="Text Box 5"/>
          <p:cNvSpPr txBox="1">
            <a:spLocks noChangeArrowheads="1"/>
          </p:cNvSpPr>
          <p:nvPr/>
        </p:nvSpPr>
        <p:spPr bwMode="auto">
          <a:xfrm>
            <a:off x="4227513" y="3765550"/>
            <a:ext cx="71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Return</a:t>
            </a:r>
          </a:p>
        </p:txBody>
      </p:sp>
      <p:sp>
        <p:nvSpPr>
          <p:cNvPr id="117773" name="Text Box 4"/>
          <p:cNvSpPr txBox="1">
            <a:spLocks noChangeArrowheads="1"/>
          </p:cNvSpPr>
          <p:nvPr/>
        </p:nvSpPr>
        <p:spPr bwMode="auto">
          <a:xfrm>
            <a:off x="4230688" y="4824413"/>
            <a:ext cx="1530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Restore caller’s n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4" name="Text Box 4"/>
          <p:cNvSpPr txBox="1">
            <a:spLocks noChangeArrowheads="1"/>
          </p:cNvSpPr>
          <p:nvPr/>
        </p:nvSpPr>
        <p:spPr bwMode="auto">
          <a:xfrm>
            <a:off x="4230688" y="5095875"/>
            <a:ext cx="257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Restore caller’s return address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5" name="Text Box 4"/>
          <p:cNvSpPr txBox="1">
            <a:spLocks noChangeArrowheads="1"/>
          </p:cNvSpPr>
          <p:nvPr/>
        </p:nvSpPr>
        <p:spPr bwMode="auto">
          <a:xfrm>
            <a:off x="4230688" y="5353050"/>
            <a:ext cx="93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Pop stack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6" name="Text Box 4"/>
          <p:cNvSpPr txBox="1">
            <a:spLocks noChangeArrowheads="1"/>
          </p:cNvSpPr>
          <p:nvPr/>
        </p:nvSpPr>
        <p:spPr bwMode="auto">
          <a:xfrm>
            <a:off x="4230688" y="5640388"/>
            <a:ext cx="17795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return n * fact(n-1)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7" name="Text Box 4"/>
          <p:cNvSpPr txBox="1">
            <a:spLocks noChangeArrowheads="1"/>
          </p:cNvSpPr>
          <p:nvPr/>
        </p:nvSpPr>
        <p:spPr bwMode="auto">
          <a:xfrm>
            <a:off x="4230688" y="5937250"/>
            <a:ext cx="663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return</a:t>
            </a:r>
            <a:endParaRPr lang="en-AU" altLang="en-US" sz="1400">
              <a:latin typeface="Tahoma" panose="020B0604030504040204" pitchFamily="34" charset="0"/>
            </a:endParaRPr>
          </a:p>
        </p:txBody>
      </p:sp>
      <p:sp>
        <p:nvSpPr>
          <p:cNvPr id="117778" name="Text Box 4"/>
          <p:cNvSpPr txBox="1">
            <a:spLocks noChangeArrowheads="1"/>
          </p:cNvSpPr>
          <p:nvPr/>
        </p:nvSpPr>
        <p:spPr bwMode="auto">
          <a:xfrm>
            <a:off x="4230688" y="4554538"/>
            <a:ext cx="2638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move result of fact(n - 1) to x6</a:t>
            </a:r>
            <a:endParaRPr lang="en-AU" altLang="en-US" sz="1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04938"/>
            <a:ext cx="36718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RISC-V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fact: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sp,sp,-16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ra,8(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a0,0(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t0,a0,-1 //x5 is t0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bge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t0,x0,L1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a0,x0,1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ra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   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</a:t>
            </a:r>
            <a:r>
              <a:rPr lang="en-US" altLang="en-US" sz="16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jr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ra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L1: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a0,a0,-1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ra,fact</a:t>
            </a:r>
            <a:endParaRPr lang="en-US" altLang="en-US" sz="1600" dirty="0" smtClean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t1,a0,0 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</a:t>
            </a:r>
            <a:r>
              <a:rPr lang="en-US" altLang="en-US" sz="16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mov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t1,a0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a0,0(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 ra,8(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sp,sp,16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mul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 a0,a0,t1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Lucida Console" panose="020B0609040504020204" pitchFamily="49" charset="0"/>
              </a:rPr>
              <a:t>	 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 x0,0(</a:t>
            </a:r>
            <a:r>
              <a:rPr lang="en-US" altLang="en-US" sz="1600" dirty="0" err="1" smtClean="0">
                <a:latin typeface="Lucida Console" panose="020B0609040504020204" pitchFamily="49" charset="0"/>
              </a:rPr>
              <a:t>ra</a:t>
            </a:r>
            <a:r>
              <a:rPr lang="en-US" altLang="en-US" sz="1600" dirty="0" smtClean="0">
                <a:latin typeface="Lucida Console" panose="020B0609040504020204" pitchFamily="49" charset="0"/>
              </a:rPr>
              <a:t>) 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</a:t>
            </a:r>
            <a:r>
              <a:rPr lang="en-US" altLang="en-US" sz="16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jr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ra</a:t>
            </a:r>
            <a:r>
              <a:rPr lang="en-US" altLang="en-US" sz="16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endParaRPr lang="en-US" altLang="en-US" sz="1600" dirty="0" smtClean="0">
              <a:latin typeface="Lucida Console" panose="020B0609040504020204" pitchFamily="49" charset="0"/>
            </a:endParaRPr>
          </a:p>
        </p:txBody>
      </p:sp>
      <p:sp>
        <p:nvSpPr>
          <p:cNvPr id="1198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459788" y="6381750"/>
            <a:ext cx="50482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118A4B-BEBA-405D-9EFE-B2384DC01D5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en-US" sz="1400" smtClean="0"/>
          </a:p>
        </p:txBody>
      </p:sp>
      <p:grpSp>
        <p:nvGrpSpPr>
          <p:cNvPr id="119813" name="组合 2"/>
          <p:cNvGrpSpPr>
            <a:grpSpLocks/>
          </p:cNvGrpSpPr>
          <p:nvPr/>
        </p:nvGrpSpPr>
        <p:grpSpPr bwMode="auto">
          <a:xfrm>
            <a:off x="4356100" y="2125663"/>
            <a:ext cx="3328988" cy="4391025"/>
            <a:chOff x="4216400" y="1854200"/>
            <a:chExt cx="3328988" cy="4391025"/>
          </a:xfrm>
        </p:grpSpPr>
        <p:sp>
          <p:nvSpPr>
            <p:cNvPr id="119815" name="Text Box 4"/>
            <p:cNvSpPr txBox="1">
              <a:spLocks noChangeArrowheads="1"/>
            </p:cNvSpPr>
            <p:nvPr/>
          </p:nvSpPr>
          <p:spPr bwMode="auto">
            <a:xfrm>
              <a:off x="4268788" y="1854200"/>
              <a:ext cx="2984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Save return address and n on stack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16" name="Text Box 5"/>
            <p:cNvSpPr txBox="1">
              <a:spLocks noChangeArrowheads="1"/>
            </p:cNvSpPr>
            <p:nvPr/>
          </p:nvSpPr>
          <p:spPr bwMode="auto">
            <a:xfrm>
              <a:off x="4238625" y="2632075"/>
              <a:ext cx="12346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 smtClean="0">
                  <a:latin typeface="Tahoma" panose="020B0604030504040204" pitchFamily="34" charset="0"/>
                </a:rPr>
                <a:t>X5=t0= </a:t>
              </a:r>
              <a:r>
                <a:rPr lang="en-US" altLang="en-US" sz="1400" dirty="0">
                  <a:latin typeface="Tahoma" panose="020B0604030504040204" pitchFamily="34" charset="0"/>
                </a:rPr>
                <a:t>n - 1</a:t>
              </a:r>
            </a:p>
          </p:txBody>
        </p:sp>
        <p:sp>
          <p:nvSpPr>
            <p:cNvPr id="119817" name="Text Box 5"/>
            <p:cNvSpPr txBox="1">
              <a:spLocks noChangeArrowheads="1"/>
            </p:cNvSpPr>
            <p:nvPr/>
          </p:nvSpPr>
          <p:spPr bwMode="auto">
            <a:xfrm>
              <a:off x="4216400" y="3203575"/>
              <a:ext cx="2222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Else, set return value to 1</a:t>
              </a:r>
            </a:p>
          </p:txBody>
        </p:sp>
        <p:sp>
          <p:nvSpPr>
            <p:cNvPr id="119818" name="Text Box 4"/>
            <p:cNvSpPr txBox="1">
              <a:spLocks noChangeArrowheads="1"/>
            </p:cNvSpPr>
            <p:nvPr/>
          </p:nvSpPr>
          <p:spPr bwMode="auto">
            <a:xfrm>
              <a:off x="4230688" y="4024313"/>
              <a:ext cx="9001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n = n - 1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19" name="Text Box 5"/>
            <p:cNvSpPr txBox="1">
              <a:spLocks noChangeArrowheads="1"/>
            </p:cNvSpPr>
            <p:nvPr/>
          </p:nvSpPr>
          <p:spPr bwMode="auto">
            <a:xfrm>
              <a:off x="4238625" y="2906713"/>
              <a:ext cx="16732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if n &gt;= 1, go to L1</a:t>
              </a:r>
            </a:p>
          </p:txBody>
        </p:sp>
        <p:sp>
          <p:nvSpPr>
            <p:cNvPr id="119820" name="Text Box 4"/>
            <p:cNvSpPr txBox="1">
              <a:spLocks noChangeArrowheads="1"/>
            </p:cNvSpPr>
            <p:nvPr/>
          </p:nvSpPr>
          <p:spPr bwMode="auto">
            <a:xfrm>
              <a:off x="4230688" y="4279900"/>
              <a:ext cx="11953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call fact(n-1)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1" name="Text Box 5"/>
            <p:cNvSpPr txBox="1">
              <a:spLocks noChangeArrowheads="1"/>
            </p:cNvSpPr>
            <p:nvPr/>
          </p:nvSpPr>
          <p:spPr bwMode="auto">
            <a:xfrm>
              <a:off x="4216400" y="3470275"/>
              <a:ext cx="33289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Pop stack, don’t bother restoring values</a:t>
              </a:r>
            </a:p>
          </p:txBody>
        </p:sp>
        <p:sp>
          <p:nvSpPr>
            <p:cNvPr id="119822" name="Text Box 5"/>
            <p:cNvSpPr txBox="1">
              <a:spLocks noChangeArrowheads="1"/>
            </p:cNvSpPr>
            <p:nvPr/>
          </p:nvSpPr>
          <p:spPr bwMode="auto">
            <a:xfrm>
              <a:off x="4227513" y="3765550"/>
              <a:ext cx="711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Return</a:t>
              </a:r>
            </a:p>
          </p:txBody>
        </p:sp>
        <p:sp>
          <p:nvSpPr>
            <p:cNvPr id="119823" name="Text Box 4"/>
            <p:cNvSpPr txBox="1">
              <a:spLocks noChangeArrowheads="1"/>
            </p:cNvSpPr>
            <p:nvPr/>
          </p:nvSpPr>
          <p:spPr bwMode="auto">
            <a:xfrm>
              <a:off x="4230688" y="4824413"/>
              <a:ext cx="15303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Restore caller’s n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4" name="Text Box 4"/>
            <p:cNvSpPr txBox="1">
              <a:spLocks noChangeArrowheads="1"/>
            </p:cNvSpPr>
            <p:nvPr/>
          </p:nvSpPr>
          <p:spPr bwMode="auto">
            <a:xfrm>
              <a:off x="4230688" y="5095875"/>
              <a:ext cx="25781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Restore caller’s return address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5" name="Text Box 4"/>
            <p:cNvSpPr txBox="1">
              <a:spLocks noChangeArrowheads="1"/>
            </p:cNvSpPr>
            <p:nvPr/>
          </p:nvSpPr>
          <p:spPr bwMode="auto">
            <a:xfrm>
              <a:off x="4230688" y="5353050"/>
              <a:ext cx="9398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Pop stack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6" name="Text Box 4"/>
            <p:cNvSpPr txBox="1">
              <a:spLocks noChangeArrowheads="1"/>
            </p:cNvSpPr>
            <p:nvPr/>
          </p:nvSpPr>
          <p:spPr bwMode="auto">
            <a:xfrm>
              <a:off x="4230688" y="5640388"/>
              <a:ext cx="17795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return n * fact(n-1)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7" name="Text Box 4"/>
            <p:cNvSpPr txBox="1">
              <a:spLocks noChangeArrowheads="1"/>
            </p:cNvSpPr>
            <p:nvPr/>
          </p:nvSpPr>
          <p:spPr bwMode="auto">
            <a:xfrm>
              <a:off x="4230688" y="5937250"/>
              <a:ext cx="663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return</a:t>
              </a:r>
              <a:endParaRPr lang="en-AU" altLang="en-US" sz="1400">
                <a:latin typeface="Tahoma" panose="020B0604030504040204" pitchFamily="34" charset="0"/>
              </a:endParaRPr>
            </a:p>
          </p:txBody>
        </p:sp>
        <p:sp>
          <p:nvSpPr>
            <p:cNvPr id="119828" name="Text Box 4"/>
            <p:cNvSpPr txBox="1">
              <a:spLocks noChangeArrowheads="1"/>
            </p:cNvSpPr>
            <p:nvPr/>
          </p:nvSpPr>
          <p:spPr bwMode="auto">
            <a:xfrm>
              <a:off x="4230688" y="4554538"/>
              <a:ext cx="2609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Tahoma" panose="020B0604030504040204" pitchFamily="34" charset="0"/>
                </a:rPr>
                <a:t>move result of fact(n - 1) to </a:t>
              </a:r>
              <a:r>
                <a:rPr lang="en-US" altLang="en-US" sz="1400" dirty="0" smtClean="0">
                  <a:latin typeface="Tahoma" panose="020B0604030504040204" pitchFamily="34" charset="0"/>
                </a:rPr>
                <a:t>t1</a:t>
              </a:r>
              <a:endParaRPr lang="en-AU" altLang="en-US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119814" name="文本框 1"/>
          <p:cNvSpPr txBox="1">
            <a:spLocks noChangeArrowheads="1"/>
          </p:cNvSpPr>
          <p:nvPr/>
        </p:nvSpPr>
        <p:spPr bwMode="auto">
          <a:xfrm>
            <a:off x="3867150" y="188913"/>
            <a:ext cx="5256213" cy="17541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Lucida Console" panose="020B0609040504020204" pitchFamily="49" charset="0"/>
              </a:rPr>
              <a:t>long </a:t>
            </a:r>
            <a:r>
              <a:rPr lang="en-US" altLang="en-US" sz="1800" dirty="0" err="1">
                <a:latin typeface="Lucida Console" panose="020B0609040504020204" pitchFamily="49" charset="0"/>
              </a:rPr>
              <a:t>long</a:t>
            </a:r>
            <a:r>
              <a:rPr lang="en-US" altLang="en-US" sz="1800" dirty="0">
                <a:latin typeface="Lucida Console" panose="020B0609040504020204" pitchFamily="49" charset="0"/>
              </a:rPr>
              <a:t> </a:t>
            </a:r>
            <a:r>
              <a:rPr lang="en-US" altLang="en-US" sz="1800" dirty="0" err="1">
                <a:latin typeface="Lucida Console" panose="020B0609040504020204" pitchFamily="49" charset="0"/>
              </a:rPr>
              <a:t>int</a:t>
            </a:r>
            <a:r>
              <a:rPr lang="en-US" altLang="en-US" sz="1800" dirty="0">
                <a:latin typeface="Lucida Console" panose="020B0609040504020204" pitchFamily="49" charset="0"/>
              </a:rPr>
              <a:t> fact (long </a:t>
            </a:r>
            <a:r>
              <a:rPr lang="en-US" altLang="en-US" sz="1800" dirty="0" err="1">
                <a:latin typeface="Lucida Console" panose="020B0609040504020204" pitchFamily="49" charset="0"/>
              </a:rPr>
              <a:t>long</a:t>
            </a:r>
            <a:r>
              <a:rPr lang="en-US" altLang="en-US" sz="1800" dirty="0">
                <a:latin typeface="Lucida Console" panose="020B0609040504020204" pitchFamily="49" charset="0"/>
              </a:rPr>
              <a:t> </a:t>
            </a:r>
            <a:r>
              <a:rPr lang="en-US" altLang="en-US" sz="1800" dirty="0" err="1">
                <a:latin typeface="Lucida Console" panose="020B0609040504020204" pitchFamily="49" charset="0"/>
              </a:rPr>
              <a:t>int</a:t>
            </a:r>
            <a:r>
              <a:rPr lang="en-US" altLang="en-US" sz="1800" dirty="0">
                <a:latin typeface="Lucida Console" panose="020B0609040504020204" pitchFamily="49" charset="0"/>
              </a:rPr>
              <a:t> n)</a:t>
            </a:r>
            <a:br>
              <a:rPr lang="en-US" altLang="en-US" sz="1800" dirty="0">
                <a:latin typeface="Lucida Console" panose="020B0609040504020204" pitchFamily="49" charset="0"/>
              </a:rPr>
            </a:br>
            <a:r>
              <a:rPr lang="en-US" altLang="en-US" sz="1800" dirty="0">
                <a:latin typeface="Lucida Console" panose="020B0609040504020204" pitchFamily="49" charset="0"/>
              </a:rPr>
              <a:t>{ </a:t>
            </a:r>
            <a:br>
              <a:rPr lang="en-US" altLang="en-US" sz="1800" dirty="0">
                <a:latin typeface="Lucida Console" panose="020B0609040504020204" pitchFamily="49" charset="0"/>
              </a:rPr>
            </a:br>
            <a:r>
              <a:rPr lang="en-US" altLang="en-US" sz="1800" dirty="0">
                <a:latin typeface="Lucida Console" panose="020B0609040504020204" pitchFamily="49" charset="0"/>
              </a:rPr>
              <a:t>  if (n &lt; 1) return 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1;</a:t>
            </a:r>
            <a:r>
              <a:rPr lang="en-US" altLang="en-US" sz="1800" dirty="0">
                <a:latin typeface="Lucida Console" panose="020B0609040504020204" pitchFamily="49" charset="0"/>
              </a:rPr>
              <a:t/>
            </a:r>
            <a:br>
              <a:rPr lang="en-US" altLang="en-US" sz="1800" dirty="0">
                <a:latin typeface="Lucida Console" panose="020B0609040504020204" pitchFamily="49" charset="0"/>
              </a:rPr>
            </a:br>
            <a:r>
              <a:rPr lang="en-US" altLang="en-US" sz="1800" dirty="0">
                <a:latin typeface="Lucida Console" panose="020B0609040504020204" pitchFamily="49" charset="0"/>
              </a:rPr>
              <a:t>  else return n * fact(n - 1);</a:t>
            </a:r>
            <a:br>
              <a:rPr lang="en-US" altLang="en-US" sz="1800" dirty="0">
                <a:latin typeface="Lucida Console" panose="020B0609040504020204" pitchFamily="49" charset="0"/>
              </a:rPr>
            </a:br>
            <a:r>
              <a:rPr lang="en-US" altLang="en-US" sz="1800" dirty="0">
                <a:latin typeface="Lucida Console" panose="020B06090405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F574D00-BB7C-4654-8721-F3938976A4E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en-US" sz="1400" smtClean="0"/>
          </a:p>
        </p:txBody>
      </p:sp>
      <p:sp>
        <p:nvSpPr>
          <p:cNvPr id="123907" name="Rectangle 6"/>
          <p:cNvSpPr>
            <a:spLocks noGrp="1" noChangeArrowheads="1"/>
          </p:cNvSpPr>
          <p:nvPr>
            <p:ph type="title"/>
          </p:nvPr>
        </p:nvSpPr>
        <p:spPr>
          <a:xfrm>
            <a:off x="33499" y="89128"/>
            <a:ext cx="8693592" cy="551121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2.8.3 </a:t>
            </a:r>
            <a:r>
              <a:rPr lang="en-US" altLang="en-US" sz="2800" dirty="0"/>
              <a:t>Allocating Space for New Data on the Stack</a:t>
            </a:r>
            <a:endParaRPr lang="en-AU" altLang="en-US" sz="2800" dirty="0" smtClean="0"/>
          </a:p>
        </p:txBody>
      </p:sp>
      <p:sp>
        <p:nvSpPr>
          <p:cNvPr id="12390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4581525"/>
            <a:ext cx="8270875" cy="1655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Local data allocated by </a:t>
            </a:r>
            <a:r>
              <a:rPr lang="en-US" altLang="en-US" sz="2800" dirty="0" err="1" smtClean="0"/>
              <a:t>callee</a:t>
            </a:r>
            <a:endParaRPr lang="en-US" altLang="en-US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e.g., C automatic variables will be allocated in stack when registers are exhausted.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Procedure frame (activation record)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Used by some compilers to manage stack storage</a:t>
            </a:r>
            <a:endParaRPr lang="en-AU" altLang="en-US" sz="2400" dirty="0" smtClean="0"/>
          </a:p>
        </p:txBody>
      </p:sp>
      <p:pic>
        <p:nvPicPr>
          <p:cNvPr id="1239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01738"/>
            <a:ext cx="633253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668344" y="509151"/>
            <a:ext cx="172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Local data </a:t>
            </a:r>
          </a:p>
          <a:p>
            <a:r>
              <a:rPr lang="en-US" altLang="zh-CN" dirty="0" smtClean="0"/>
              <a:t>vs </a:t>
            </a:r>
          </a:p>
          <a:p>
            <a:r>
              <a:rPr lang="en-US" altLang="zh-CN" dirty="0" smtClean="0"/>
              <a:t>global data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09B2010-4540-41FA-98A2-8DB9FE8933C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 smtClean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Arithmetic Example</a:t>
            </a:r>
            <a:endParaRPr lang="en-AU" alt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 code: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f = (g + h) - (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+ j);</a:t>
            </a:r>
          </a:p>
          <a:p>
            <a:pPr eaLnBrk="1" hangingPunct="1"/>
            <a:r>
              <a:rPr lang="en-US" altLang="en-US" dirty="0" smtClean="0"/>
              <a:t>Compiled RISC-V code: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Lucida Console" panose="020B0609040504020204" pitchFamily="49" charset="0"/>
              </a:rPr>
              <a:t>	add t0, g, h   // temp t0 = g + h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add t1,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, j   // temp t1 =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+ j</a:t>
            </a:r>
            <a:br>
              <a:rPr lang="en-US" altLang="en-US" sz="2800" dirty="0" smtClean="0">
                <a:latin typeface="Lucida Console" panose="020B0609040504020204" pitchFamily="49" charset="0"/>
              </a:rPr>
            </a:br>
            <a:r>
              <a:rPr lang="en-US" altLang="en-US" sz="2800" dirty="0" smtClean="0">
                <a:latin typeface="Lucida Console" panose="020B0609040504020204" pitchFamily="49" charset="0"/>
              </a:rPr>
              <a:t>sub f, t0, t1  // f = t0 - t1</a:t>
            </a:r>
            <a:endParaRPr lang="en-A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32146C-400C-448D-8BAE-8496B155A98B}" type="slidenum">
              <a:rPr lang="en-AU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en-US" sz="1400" smtClean="0">
              <a:solidFill>
                <a:srgbClr val="000000"/>
              </a:solidFill>
            </a:endParaRPr>
          </a:p>
        </p:txBody>
      </p:sp>
      <p:sp>
        <p:nvSpPr>
          <p:cNvPr id="121859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24" y="-334287"/>
            <a:ext cx="8893175" cy="954107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2.8.4 Allocating </a:t>
            </a:r>
            <a:r>
              <a:rPr lang="en-US" altLang="en-US" sz="2800" dirty="0"/>
              <a:t>Space for New Data on the </a:t>
            </a:r>
            <a:r>
              <a:rPr lang="en-US" altLang="en-US" sz="2800" dirty="0" smtClean="0"/>
              <a:t>Heap</a:t>
            </a:r>
            <a:endParaRPr lang="en-AU" altLang="en-US" sz="2800" dirty="0" smtClean="0"/>
          </a:p>
        </p:txBody>
      </p:sp>
      <p:sp>
        <p:nvSpPr>
          <p:cNvPr id="12186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50825" y="765175"/>
            <a:ext cx="4608513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Text: program code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Static data: </a:t>
            </a:r>
            <a:r>
              <a:rPr lang="en-US" altLang="en-US" sz="2400" dirty="0" smtClean="0">
                <a:solidFill>
                  <a:srgbClr val="0000FF"/>
                </a:solidFill>
              </a:rPr>
              <a:t>e.g. m, n at right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global variables, static variables in C, constant arrays and strings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x3 (global pointer) initialized to address allowing ±offsets into this segment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Dynamic data: heap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E.g., </a:t>
            </a:r>
            <a:r>
              <a:rPr lang="en-US" altLang="en-US" sz="2400" dirty="0" err="1" smtClean="0"/>
              <a:t>malloc</a:t>
            </a:r>
            <a:r>
              <a:rPr lang="en-US" altLang="en-US" sz="2400" dirty="0" smtClean="0"/>
              <a:t>() in C, new in Java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Stack: automatic storage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FF"/>
                </a:solidFill>
              </a:rPr>
              <a:t>Such as right </a:t>
            </a: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【 </a:t>
            </a:r>
            <a:r>
              <a:rPr lang="en-US" altLang="en-US" sz="24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400" dirty="0" smtClean="0">
                <a:solidFill>
                  <a:srgbClr val="0000FF"/>
                </a:solidFill>
              </a:rPr>
              <a:t>  j[100]; </a:t>
            </a: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】</a:t>
            </a:r>
            <a:r>
              <a:rPr lang="en-US" altLang="en-US" sz="2400" dirty="0" smtClean="0">
                <a:solidFill>
                  <a:srgbClr val="0000FF"/>
                </a:solidFill>
              </a:rPr>
              <a:t> </a:t>
            </a:r>
            <a:endParaRPr lang="en-AU" alt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12186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765175"/>
            <a:ext cx="36639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文本框 1"/>
          <p:cNvSpPr txBox="1">
            <a:spLocks noChangeArrowheads="1"/>
          </p:cNvSpPr>
          <p:nvPr/>
        </p:nvSpPr>
        <p:spPr bwMode="auto">
          <a:xfrm>
            <a:off x="5220072" y="3140968"/>
            <a:ext cx="36004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Address of first byte in static data is 0000 0000 1000 0000</a:t>
            </a:r>
            <a:r>
              <a:rPr lang="en-US" altLang="zh-CN" sz="1800" baseline="-25000" dirty="0">
                <a:solidFill>
                  <a:srgbClr val="0000FF"/>
                </a:solidFill>
                <a:ea typeface="宋体" panose="02010600030101010101" pitchFamily="2" charset="-122"/>
              </a:rPr>
              <a:t>hex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aseline="-250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m</a:t>
            </a:r>
            <a:r>
              <a:rPr lang="en-US" altLang="zh-CN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; /*</a:t>
            </a:r>
            <a:r>
              <a:rPr lang="en-US" altLang="en-US" sz="1800" dirty="0" smtClean="0"/>
              <a:t> global variable */</a:t>
            </a:r>
            <a:endParaRPr lang="en-US" altLang="zh-CN" sz="18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void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strcpy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(char x[], char y[])</a:t>
            </a:r>
            <a:b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{ </a:t>
            </a:r>
            <a:r>
              <a:rPr lang="en-US" altLang="zh-CN" sz="1800" dirty="0" err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8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i,j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[100];</a:t>
            </a:r>
            <a:endParaRPr lang="en-US" altLang="en-US" sz="18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 static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n;</a:t>
            </a:r>
            <a:b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= 0;</a:t>
            </a:r>
            <a:b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 while ((x[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]=y[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])!='\0')</a:t>
            </a:r>
            <a:b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+= 1;</a:t>
            </a:r>
            <a:b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endParaRPr lang="zh-CN" altLang="en-US" sz="180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8444" y="1258967"/>
            <a:ext cx="178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Memory Layout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A6E80E24-EF62-4F03-9AA5-EB28EDAFACD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en-US" sz="1400" smtClean="0"/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>
          <a:xfrm>
            <a:off x="541391" y="1855530"/>
            <a:ext cx="8259762" cy="646331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Character Data</a:t>
            </a:r>
            <a:endParaRPr lang="en-AU" altLang="en-US" sz="3600" dirty="0" smtClean="0"/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7264" y="2564904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Byte-encoded character sets</a:t>
            </a:r>
          </a:p>
          <a:p>
            <a:pPr lvl="1" eaLnBrk="1" hangingPunct="1"/>
            <a:r>
              <a:rPr lang="en-US" altLang="en-US" dirty="0" smtClean="0"/>
              <a:t>ASCII: 128 characters</a:t>
            </a:r>
          </a:p>
          <a:p>
            <a:pPr eaLnBrk="1" hangingPunct="1"/>
            <a:r>
              <a:rPr lang="en-US" altLang="en-US" dirty="0" smtClean="0"/>
              <a:t>Unicode: 32-bit character set, 0-0x10FFFF</a:t>
            </a:r>
          </a:p>
          <a:p>
            <a:pPr lvl="1" eaLnBrk="1" hangingPunct="1"/>
            <a:r>
              <a:rPr lang="en-US" altLang="en-US" dirty="0" smtClean="0"/>
              <a:t>Used in Java, C++ wide characters, …</a:t>
            </a:r>
          </a:p>
          <a:p>
            <a:pPr lvl="1" eaLnBrk="1" hangingPunct="1"/>
            <a:r>
              <a:rPr lang="en-US" altLang="en-US" dirty="0" smtClean="0"/>
              <a:t>Most of the world’s alphabets, plus symbols</a:t>
            </a:r>
          </a:p>
          <a:p>
            <a:pPr lvl="1" eaLnBrk="1" hangingPunct="1"/>
            <a:r>
              <a:rPr lang="en-US" altLang="en-US" dirty="0" smtClean="0"/>
              <a:t>UTF-8, UTF-16: variable-length encodings</a:t>
            </a:r>
            <a:endParaRPr lang="en-AU" altLang="en-US" dirty="0" smtClean="0"/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 rot="5400000">
            <a:off x="7198519" y="1578769"/>
            <a:ext cx="3524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§2.9 Communicating with People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543045"/>
            <a:ext cx="82597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000" kern="0" dirty="0"/>
              <a:t>2.9 Communicating with People</a:t>
            </a:r>
            <a:endParaRPr lang="en-AU" altLang="en-US" sz="40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B18669-561F-4719-B7A3-65813230888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en-US" sz="1400" smtClean="0"/>
          </a:p>
        </p:txBody>
      </p:sp>
      <p:pic>
        <p:nvPicPr>
          <p:cNvPr id="12800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0713"/>
            <a:ext cx="878522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C7CDB65-B914-46BB-AEEC-B44EE88F07A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en-US" sz="1400" smtClean="0"/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Byte/Halfword/Word Operations</a:t>
            </a:r>
            <a:endParaRPr lang="en-AU" altLang="en-US" sz="4000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RISC-V byte/halfword/word load/store</a:t>
            </a:r>
          </a:p>
          <a:p>
            <a:pPr lvl="1" eaLnBrk="1" hangingPunct="1"/>
            <a:r>
              <a:rPr lang="en-US" altLang="en-US" sz="2000" smtClean="0"/>
              <a:t>Load byte/halfword/word: Sign extend to 64 bits in rd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lb rd,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lh rd,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lw rd, offset(rs1)</a:t>
            </a:r>
          </a:p>
          <a:p>
            <a:pPr lvl="1" eaLnBrk="1" hangingPunct="1"/>
            <a:r>
              <a:rPr lang="en-US" altLang="en-US" sz="2000" smtClean="0"/>
              <a:t>Load byte/halfword/word unsigned: Zero extend to 64 bits in rd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lbu rd,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lhu rd,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lwu rd, offset(rs1)</a:t>
            </a:r>
          </a:p>
          <a:p>
            <a:pPr lvl="1" eaLnBrk="1" hangingPunct="1"/>
            <a:r>
              <a:rPr lang="en-US" altLang="en-US" sz="2000" smtClean="0"/>
              <a:t>Store byte/halfword/word: Store rightmost 8/16/32 bits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sb rs2,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sh rs2, offset(rs1)</a:t>
            </a:r>
          </a:p>
          <a:p>
            <a:pPr lvl="2" eaLnBrk="1" hangingPunct="1"/>
            <a:r>
              <a:rPr lang="en-US" altLang="en-US" sz="1800" smtClean="0">
                <a:latin typeface="Lucida Console" panose="020B0609040504020204" pitchFamily="49" charset="0"/>
              </a:rPr>
              <a:t>sw rs2, offset(rs1)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303E8A0-0893-4AAC-B17C-0DF386EE815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en-US" sz="1400" smtClean="0"/>
          </a:p>
        </p:txBody>
      </p:sp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String Copy Example</a:t>
            </a:r>
            <a:endParaRPr lang="en-AU" altLang="en-US" smtClean="0"/>
          </a:p>
        </p:txBody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 code:</a:t>
            </a:r>
          </a:p>
          <a:p>
            <a:pPr lvl="1" eaLnBrk="1" hangingPunct="1"/>
            <a:r>
              <a:rPr lang="en-US" altLang="en-US" smtClean="0"/>
              <a:t>Null-terminated string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smtClean="0">
                <a:latin typeface="Lucida Console" panose="020B0609040504020204" pitchFamily="49" charset="0"/>
              </a:rPr>
              <a:t>	void strcpy (char x[], char y[])</a:t>
            </a:r>
            <a:br>
              <a:rPr lang="en-US" altLang="en-US" sz="2800" smtClean="0">
                <a:latin typeface="Lucida Console" panose="020B0609040504020204" pitchFamily="49" charset="0"/>
              </a:rPr>
            </a:br>
            <a:r>
              <a:rPr lang="en-US" altLang="en-US" sz="2800" smtClean="0">
                <a:latin typeface="Lucida Console" panose="020B0609040504020204" pitchFamily="49" charset="0"/>
              </a:rPr>
              <a:t>{ size_t i;</a:t>
            </a:r>
            <a:br>
              <a:rPr lang="en-US" altLang="en-US" sz="2800" smtClean="0">
                <a:latin typeface="Lucida Console" panose="020B0609040504020204" pitchFamily="49" charset="0"/>
              </a:rPr>
            </a:br>
            <a:r>
              <a:rPr lang="en-US" altLang="en-US" sz="2800" smtClean="0">
                <a:latin typeface="Lucida Console" panose="020B0609040504020204" pitchFamily="49" charset="0"/>
              </a:rPr>
              <a:t>  i = 0;</a:t>
            </a:r>
            <a:br>
              <a:rPr lang="en-US" altLang="en-US" sz="2800" smtClean="0">
                <a:latin typeface="Lucida Console" panose="020B0609040504020204" pitchFamily="49" charset="0"/>
              </a:rPr>
            </a:br>
            <a:r>
              <a:rPr lang="en-US" altLang="en-US" sz="2800" smtClean="0">
                <a:latin typeface="Lucida Console" panose="020B0609040504020204" pitchFamily="49" charset="0"/>
              </a:rPr>
              <a:t>  while ((x[i]=y[i])!='\0')</a:t>
            </a:r>
            <a:br>
              <a:rPr lang="en-US" altLang="en-US" sz="2800" smtClean="0">
                <a:latin typeface="Lucida Console" panose="020B0609040504020204" pitchFamily="49" charset="0"/>
              </a:rPr>
            </a:br>
            <a:r>
              <a:rPr lang="en-US" altLang="en-US" sz="2800" smtClean="0">
                <a:latin typeface="Lucida Console" panose="020B0609040504020204" pitchFamily="49" charset="0"/>
              </a:rPr>
              <a:t>    i += 1;</a:t>
            </a:r>
            <a:br>
              <a:rPr lang="en-US" altLang="en-US" sz="2800" smtClean="0">
                <a:latin typeface="Lucida Console" panose="020B0609040504020204" pitchFamily="49" charset="0"/>
              </a:rPr>
            </a:br>
            <a:r>
              <a:rPr lang="en-US" altLang="en-US" sz="2800" smtClean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84313"/>
            <a:ext cx="8270875" cy="511175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en-US" sz="2800" smtClean="0"/>
              <a:t>RISC-V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smtClean="0">
                <a:latin typeface="Lucida Console" panose="020B0609040504020204" pitchFamily="49" charset="0"/>
              </a:rPr>
              <a:t>	strcpy: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addi sp,sp,-8		// adjust stack for 1 doubleword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sd   x19,0(sp)      // push x19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add  x19,x0,x0	// i=0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L1: add  x5,x19,</a:t>
            </a:r>
            <a:r>
              <a:rPr lang="en-US" altLang="en-US" sz="1800" smtClean="0">
                <a:solidFill>
                  <a:srgbClr val="FF0000"/>
                </a:solidFill>
                <a:latin typeface="Lucida Console" panose="020B0609040504020204" pitchFamily="49" charset="0"/>
              </a:rPr>
              <a:t>x11</a:t>
            </a:r>
            <a:r>
              <a:rPr lang="en-US" altLang="en-US" sz="1800" smtClean="0">
                <a:latin typeface="Lucida Console" panose="020B0609040504020204" pitchFamily="49" charset="0"/>
              </a:rPr>
              <a:t>	// x5 = addr of y[i]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lbu  x6,0(x5)		// x6 = y[i]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add  x7,x19,x10	// x7 = addr of x[i]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sb   x6,0(x7)		// x[i] = y[i]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beq  x6,x0,L2		// if y[i] == 0 then exit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addi x19,x19,	1	// i = i + 1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jal  x0,L1		// next iteration of loop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L2: ld   x19,0(sp)	// restore saved x19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addi sp,sp,8		// pop 1 doubleword from stack</a:t>
            </a:r>
            <a:br>
              <a:rPr lang="en-US" altLang="en-US" sz="1800" smtClean="0">
                <a:latin typeface="Lucida Console" panose="020B0609040504020204" pitchFamily="49" charset="0"/>
              </a:rPr>
            </a:br>
            <a:r>
              <a:rPr lang="en-US" altLang="en-US" sz="1800" smtClean="0">
                <a:latin typeface="Lucida Console" panose="020B0609040504020204" pitchFamily="49" charset="0"/>
              </a:rPr>
              <a:t>	jalr x0,0(x1)		// and return</a:t>
            </a:r>
          </a:p>
        </p:txBody>
      </p:sp>
      <p:sp>
        <p:nvSpPr>
          <p:cNvPr id="13312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9E38018C-D8B8-457F-8FED-EF61F9E3A2F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en-US" sz="1400" smtClean="0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84175"/>
            <a:ext cx="8259762" cy="5238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String Copy Example</a:t>
            </a:r>
            <a:endParaRPr lang="en-AU" altLang="en-US" sz="2800" smtClean="0"/>
          </a:p>
        </p:txBody>
      </p:sp>
      <p:sp>
        <p:nvSpPr>
          <p:cNvPr id="2" name="文本框 1"/>
          <p:cNvSpPr txBox="1"/>
          <p:nvPr/>
        </p:nvSpPr>
        <p:spPr>
          <a:xfrm>
            <a:off x="4535488" y="188913"/>
            <a:ext cx="4608512" cy="1754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mtClean="0">
                <a:latin typeface="Lucida Console" panose="020B0609040504020204" pitchFamily="49" charset="0"/>
              </a:rPr>
              <a:t>void strcpy (char x[], char y[])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{ size_t i;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i = 0;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while ((x[i]=y[i])!='\0')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  i += 1;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}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84313"/>
            <a:ext cx="8270875" cy="511175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RISC-V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strcpy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: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sp,sp,-8		// adjust stack for 1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doubleword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/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x19,0(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)      // push x19 (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x19=s3,used as </a:t>
            </a:r>
            <a:r>
              <a:rPr lang="en-US" altLang="en-US" sz="18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)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add  x19,x0,x0	//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=0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L1: add  x5,x19,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a1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// x5=t0=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addr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of y[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lbu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x6,0(x5)		// x6 = y[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add  x7,x19,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a0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// x7 =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addr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of x[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sb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x6,0(x7)		// x[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 = y[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x6,x0,L2		// if y[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] == 0 then exit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x19,x19,	1	//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=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+ 1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x0,L1	  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j L1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// next iteration of loop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L2: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x19,0(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)	// restore saved x19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sp,sp,8		// pop 1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doubleword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from stack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x0,0(x1)	  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// </a:t>
            </a:r>
            <a:r>
              <a:rPr lang="en-US" altLang="en-US" sz="18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jr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800" dirty="0" err="1" smtClean="0">
                <a:solidFill>
                  <a:srgbClr val="0000FF"/>
                </a:solidFill>
                <a:latin typeface="Lucida Console" panose="020B0609040504020204" pitchFamily="49" charset="0"/>
              </a:rPr>
              <a:t>ra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// and return</a:t>
            </a:r>
          </a:p>
        </p:txBody>
      </p:sp>
      <p:sp>
        <p:nvSpPr>
          <p:cNvPr id="13517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2F0250CA-15AE-41FB-A198-FF34342E183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en-US" sz="1400" smtClean="0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84175"/>
            <a:ext cx="8259762" cy="5238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String Copy Example</a:t>
            </a:r>
            <a:endParaRPr lang="en-AU" altLang="en-US" sz="2800" smtClean="0"/>
          </a:p>
        </p:txBody>
      </p:sp>
      <p:sp>
        <p:nvSpPr>
          <p:cNvPr id="2" name="文本框 1"/>
          <p:cNvSpPr txBox="1"/>
          <p:nvPr/>
        </p:nvSpPr>
        <p:spPr>
          <a:xfrm>
            <a:off x="4535488" y="188913"/>
            <a:ext cx="4608512" cy="1754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mtClean="0">
                <a:latin typeface="Lucida Console" panose="020B0609040504020204" pitchFamily="49" charset="0"/>
              </a:rPr>
              <a:t>void strcpy (char x[], char y[])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{ size_t i;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i = 0;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while ((x[i]=y[i])!='\0')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    i += 1;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}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1921" y="2361020"/>
            <a:ext cx="4139865" cy="511175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strcpy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: //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is in x19(s3)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sp,sp,-8	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>
                <a:latin typeface="Lucida Console" panose="020B0609040504020204" pitchFamily="49" charset="0"/>
              </a:rPr>
              <a:t>	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x19,0(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)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	add  x19,x0,x0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L1: add  x5,x19,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a1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lbu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x6,0(x5)		add  x7,x19,</a:t>
            </a:r>
            <a:r>
              <a:rPr lang="en-US" altLang="en-US" sz="1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a0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>
                <a:latin typeface="Lucida Console" panose="020B0609040504020204" pitchFamily="49" charset="0"/>
              </a:rPr>
              <a:t>	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sb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x6,0(x7)	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x6,x0,L2	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x19,x19,	1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x0,L1	</a:t>
            </a:r>
            <a:br>
              <a:rPr lang="en-US" altLang="en-US" sz="1800" dirty="0" smtClean="0">
                <a:latin typeface="Lucida Console" panose="020B0609040504020204" pitchFamily="49" charset="0"/>
              </a:rPr>
            </a:br>
            <a:r>
              <a:rPr lang="en-US" altLang="en-US" sz="1800" dirty="0" smtClean="0">
                <a:latin typeface="Lucida Console" panose="020B0609040504020204" pitchFamily="49" charset="0"/>
              </a:rPr>
              <a:t>L2: 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ld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  x19,0(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sp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) 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sp,sp,8		</a:t>
            </a:r>
            <a:r>
              <a:rPr lang="en-US" altLang="en-US" sz="180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 x0,0(x1)	</a:t>
            </a:r>
          </a:p>
        </p:txBody>
      </p:sp>
      <p:sp>
        <p:nvSpPr>
          <p:cNvPr id="13517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2F0250CA-15AE-41FB-A198-FF34342E183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en-US" sz="1400" smtClean="0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84175"/>
            <a:ext cx="8259762" cy="5238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String Copy Example</a:t>
            </a:r>
            <a:endParaRPr lang="en-AU" altLang="en-US" sz="2800" smtClean="0"/>
          </a:p>
        </p:txBody>
      </p:sp>
      <p:sp>
        <p:nvSpPr>
          <p:cNvPr id="2" name="文本框 1"/>
          <p:cNvSpPr txBox="1"/>
          <p:nvPr/>
        </p:nvSpPr>
        <p:spPr>
          <a:xfrm>
            <a:off x="4535488" y="188913"/>
            <a:ext cx="4608512" cy="1754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dirty="0" smtClean="0">
                <a:latin typeface="Lucida Console" panose="020B0609040504020204" pitchFamily="49" charset="0"/>
              </a:rPr>
              <a:t>void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strcpy</a:t>
            </a:r>
            <a:r>
              <a:rPr lang="en-US" altLang="en-US" dirty="0" smtClean="0">
                <a:latin typeface="Lucida Console" panose="020B0609040504020204" pitchFamily="49" charset="0"/>
              </a:rPr>
              <a:t> (char x[], char y[])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{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size_t</a:t>
            </a:r>
            <a:r>
              <a:rPr lang="en-US" altLang="en-US" dirty="0" smtClean="0">
                <a:latin typeface="Lucida Console" panose="020B0609040504020204" pitchFamily="49" charset="0"/>
              </a:rPr>
              <a:t>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dirty="0" smtClean="0">
                <a:latin typeface="Lucida Console" panose="020B0609040504020204" pitchFamily="49" charset="0"/>
              </a:rPr>
              <a:t>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dirty="0" smtClean="0">
                <a:latin typeface="Lucida Console" panose="020B0609040504020204" pitchFamily="49" charset="0"/>
              </a:rPr>
              <a:t> = 0;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while ((x[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dirty="0" smtClean="0">
                <a:latin typeface="Lucida Console" panose="020B0609040504020204" pitchFamily="49" charset="0"/>
              </a:rPr>
              <a:t>]=y[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dirty="0" smtClean="0">
                <a:latin typeface="Lucida Console" panose="020B0609040504020204" pitchFamily="49" charset="0"/>
              </a:rPr>
              <a:t>])!='\0')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   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i</a:t>
            </a:r>
            <a:r>
              <a:rPr lang="en-US" altLang="en-US" dirty="0" smtClean="0">
                <a:latin typeface="Lucida Console" panose="020B0609040504020204" pitchFamily="49" charset="0"/>
              </a:rPr>
              <a:t> += 1;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}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512" y="1066006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leaf procedure, we can allocate automatic variable </a:t>
            </a:r>
            <a:r>
              <a:rPr lang="en-US" altLang="zh-CN" dirty="0" smtClean="0"/>
              <a:t>(such as  </a:t>
            </a:r>
            <a:r>
              <a:rPr lang="en-US" altLang="zh-CN" dirty="0" err="1"/>
              <a:t>i</a:t>
            </a:r>
            <a:r>
              <a:rPr lang="en-US" altLang="zh-CN" dirty="0"/>
              <a:t> in </a:t>
            </a:r>
            <a:r>
              <a:rPr lang="en-US" altLang="zh-CN" dirty="0" err="1" smtClean="0"/>
              <a:t>strcpy</a:t>
            </a:r>
            <a:r>
              <a:rPr lang="en-US" altLang="zh-CN" dirty="0"/>
              <a:t>) to  temporary register and avoid saving and restoring.</a:t>
            </a:r>
            <a:endParaRPr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05444" y="2361020"/>
            <a:ext cx="3888432" cy="5111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en-US" sz="1800" kern="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strcpy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: </a:t>
            </a:r>
            <a:r>
              <a:rPr lang="en-US" altLang="en-US" sz="1800" dirty="0">
                <a:latin typeface="Lucida Console" panose="020B0609040504020204" pitchFamily="49" charset="0"/>
              </a:rPr>
              <a:t>// </a:t>
            </a:r>
            <a:r>
              <a:rPr lang="en-US" altLang="en-US" sz="1800" dirty="0" err="1">
                <a:latin typeface="Lucida Console" panose="020B0609040504020204" pitchFamily="49" charset="0"/>
              </a:rPr>
              <a:t>i</a:t>
            </a:r>
            <a:r>
              <a:rPr lang="en-US" altLang="en-US" sz="1800" dirty="0">
                <a:latin typeface="Lucida Console" panose="020B0609040504020204" pitchFamily="49" charset="0"/>
              </a:rPr>
              <a:t> is </a:t>
            </a:r>
            <a:r>
              <a:rPr lang="en-US" altLang="en-US" sz="1800" dirty="0" smtClean="0">
                <a:latin typeface="Lucida Console" panose="020B0609040504020204" pitchFamily="49" charset="0"/>
              </a:rPr>
              <a:t>in </a:t>
            </a:r>
            <a:r>
              <a:rPr lang="en-US" altLang="en-US" sz="18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/>
            </a:r>
            <a:br>
              <a:rPr lang="en-US" altLang="en-US" sz="1800" kern="0" dirty="0" smtClean="0">
                <a:latin typeface="Lucida Console" panose="020B0609040504020204" pitchFamily="49" charset="0"/>
              </a:rPr>
            </a:br>
            <a:r>
              <a:rPr lang="en-US" altLang="en-US" sz="1800" kern="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strike="sngStrike" kern="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strike="sngStrike" kern="0" dirty="0" smtClean="0">
                <a:latin typeface="Lucida Console" panose="020B0609040504020204" pitchFamily="49" charset="0"/>
              </a:rPr>
              <a:t> sp,sp,-8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		</a:t>
            </a:r>
            <a:r>
              <a:rPr lang="en-US" altLang="en-US" sz="1800" strike="sngStrike" kern="0" dirty="0" err="1">
                <a:latin typeface="Lucida Console" panose="020B0609040504020204" pitchFamily="49" charset="0"/>
              </a:rPr>
              <a:t>sd</a:t>
            </a:r>
            <a:r>
              <a:rPr lang="en-US" altLang="en-US" sz="1800" strike="sngStrike" kern="0" dirty="0">
                <a:latin typeface="Lucida Console" panose="020B0609040504020204" pitchFamily="49" charset="0"/>
              </a:rPr>
              <a:t>   x19,0(</a:t>
            </a:r>
            <a:r>
              <a:rPr lang="en-US" altLang="en-US" sz="1800" strike="sngStrike" kern="0" dirty="0" err="1">
                <a:latin typeface="Lucida Console" panose="020B0609040504020204" pitchFamily="49" charset="0"/>
              </a:rPr>
              <a:t>sp</a:t>
            </a:r>
            <a:r>
              <a:rPr lang="en-US" altLang="en-US" sz="1800" strike="sngStrike" kern="0" dirty="0">
                <a:latin typeface="Lucida Console" panose="020B0609040504020204" pitchFamily="49" charset="0"/>
              </a:rPr>
              <a:t>)</a:t>
            </a:r>
            <a:br>
              <a:rPr lang="en-US" altLang="en-US" sz="1800" strike="sngStrike" kern="0" dirty="0">
                <a:latin typeface="Lucida Console" panose="020B0609040504020204" pitchFamily="49" charset="0"/>
              </a:rPr>
            </a:br>
            <a:r>
              <a:rPr lang="en-US" altLang="en-US" sz="1800" kern="0" dirty="0" smtClean="0">
                <a:latin typeface="Lucida Console" panose="020B0609040504020204" pitchFamily="49" charset="0"/>
              </a:rPr>
              <a:t>	add  </a:t>
            </a:r>
            <a:r>
              <a:rPr lang="en-US" altLang="en-US" sz="1800" kern="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,x0,x0</a:t>
            </a:r>
            <a:br>
              <a:rPr lang="en-US" altLang="en-US" sz="1800" kern="0" dirty="0" smtClean="0">
                <a:latin typeface="Lucida Console" panose="020B0609040504020204" pitchFamily="49" charset="0"/>
              </a:rPr>
            </a:br>
            <a:r>
              <a:rPr lang="en-US" altLang="en-US" sz="1800" kern="0" dirty="0" smtClean="0">
                <a:latin typeface="Lucida Console" panose="020B0609040504020204" pitchFamily="49" charset="0"/>
              </a:rPr>
              <a:t>L1: add  x5,</a:t>
            </a:r>
            <a:r>
              <a:rPr lang="en-US" altLang="en-US" sz="180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,</a:t>
            </a:r>
            <a:r>
              <a:rPr lang="en-US" altLang="en-US" sz="1800" kern="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a1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lbu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 x6,0(x5)		add  x7,</a:t>
            </a:r>
            <a:r>
              <a:rPr lang="en-US" altLang="en-US" sz="180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,</a:t>
            </a:r>
            <a:r>
              <a:rPr lang="en-US" altLang="en-US" sz="1800" kern="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a0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sb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  x6,0(x7)	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beq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 x6,x0,L2	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addi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180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,</a:t>
            </a:r>
            <a:r>
              <a:rPr lang="en-US" altLang="en-US" sz="1800" kern="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80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t4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,	1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jal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 x0,L1	</a:t>
            </a:r>
            <a:br>
              <a:rPr lang="en-US" altLang="en-US" sz="1800" kern="0" dirty="0" smtClean="0">
                <a:latin typeface="Lucida Console" panose="020B0609040504020204" pitchFamily="49" charset="0"/>
              </a:rPr>
            </a:br>
            <a:r>
              <a:rPr lang="en-US" altLang="en-US" sz="1800" kern="0" dirty="0" smtClean="0">
                <a:latin typeface="Lucida Console" panose="020B0609040504020204" pitchFamily="49" charset="0"/>
              </a:rPr>
              <a:t>L2: </a:t>
            </a:r>
            <a:r>
              <a:rPr lang="en-US" altLang="en-US" sz="1800" strike="sngStrike" kern="0" dirty="0" err="1">
                <a:latin typeface="Lucida Console" panose="020B0609040504020204" pitchFamily="49" charset="0"/>
              </a:rPr>
              <a:t>ld</a:t>
            </a:r>
            <a:r>
              <a:rPr lang="en-US" altLang="en-US" sz="1800" strike="sngStrike" kern="0" dirty="0">
                <a:latin typeface="Lucida Console" panose="020B0609040504020204" pitchFamily="49" charset="0"/>
              </a:rPr>
              <a:t>   x19,0(</a:t>
            </a:r>
            <a:r>
              <a:rPr lang="en-US" altLang="en-US" sz="1800" strike="sngStrike" kern="0" dirty="0" err="1">
                <a:latin typeface="Lucida Console" panose="020B0609040504020204" pitchFamily="49" charset="0"/>
              </a:rPr>
              <a:t>sp</a:t>
            </a:r>
            <a:r>
              <a:rPr lang="en-US" altLang="en-US" sz="1800" strike="sngStrike" kern="0" dirty="0">
                <a:latin typeface="Lucida Console" panose="020B0609040504020204" pitchFamily="49" charset="0"/>
              </a:rPr>
              <a:t>) 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	</a:t>
            </a:r>
            <a:r>
              <a:rPr lang="en-US" altLang="en-US" sz="1800" strike="sngStrike" kern="0" dirty="0" err="1">
                <a:latin typeface="Lucida Console" panose="020B0609040504020204" pitchFamily="49" charset="0"/>
              </a:rPr>
              <a:t>addi</a:t>
            </a:r>
            <a:r>
              <a:rPr lang="en-US" altLang="en-US" sz="1800" strike="sngStrike" kern="0" dirty="0">
                <a:latin typeface="Lucida Console" panose="020B0609040504020204" pitchFamily="49" charset="0"/>
              </a:rPr>
              <a:t> sp,sp,8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		</a:t>
            </a:r>
            <a:r>
              <a:rPr lang="en-US" altLang="en-US" sz="1800" kern="0" dirty="0" err="1" smtClean="0">
                <a:latin typeface="Lucida Console" panose="020B0609040504020204" pitchFamily="49" charset="0"/>
              </a:rPr>
              <a:t>jalr</a:t>
            </a:r>
            <a:r>
              <a:rPr lang="en-US" altLang="en-US" sz="1800" kern="0" dirty="0" smtClean="0">
                <a:latin typeface="Lucida Console" panose="020B0609040504020204" pitchFamily="49" charset="0"/>
              </a:rPr>
              <a:t> x0,0(x1)	</a:t>
            </a:r>
          </a:p>
        </p:txBody>
      </p:sp>
      <p:sp>
        <p:nvSpPr>
          <p:cNvPr id="4" name="右箭头 3"/>
          <p:cNvSpPr/>
          <p:nvPr/>
        </p:nvSpPr>
        <p:spPr bwMode="auto">
          <a:xfrm>
            <a:off x="3635896" y="3933056"/>
            <a:ext cx="89959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65873" y="4387850"/>
            <a:ext cx="134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优化后省掉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条指令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25747" y="1775425"/>
            <a:ext cx="8964613" cy="29511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400" dirty="0" smtClean="0"/>
              <a:t>Most constants are small</a:t>
            </a:r>
            <a:r>
              <a:rPr lang="en-US" altLang="en-US" sz="2400" dirty="0"/>
              <a:t>:</a:t>
            </a:r>
            <a:r>
              <a:rPr lang="en-US" altLang="en-US" sz="2400" dirty="0" smtClean="0"/>
              <a:t>1</a:t>
            </a:r>
            <a:r>
              <a:rPr lang="en-US" altLang="en-US" sz="2000" dirty="0" smtClean="0"/>
              <a:t>2-bit immediate is sufficient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en-US" sz="2400" dirty="0" smtClean="0"/>
              <a:t>For the occasional 32-bit constant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lui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 smtClean="0">
                <a:latin typeface="Lucida Console" panose="020B0609040504020204" pitchFamily="49" charset="0"/>
              </a:rPr>
              <a:t>rd</a:t>
            </a:r>
            <a:r>
              <a:rPr lang="en-US" altLang="en-US" sz="2400" dirty="0" smtClean="0">
                <a:latin typeface="Lucida Console" panose="020B0609040504020204" pitchFamily="49" charset="0"/>
              </a:rPr>
              <a:t>, constant  //</a:t>
            </a:r>
            <a:r>
              <a:rPr lang="en-US" altLang="en-US" sz="24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U-Type instruction 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000" dirty="0" smtClean="0"/>
              <a:t>Copies 20-bit constant(</a:t>
            </a:r>
            <a:r>
              <a:rPr lang="zh-CN" altLang="en-US" sz="2000" dirty="0" smtClean="0">
                <a:solidFill>
                  <a:srgbClr val="0000FF"/>
                </a:solidFill>
                <a:ea typeface="宋体" panose="02010600030101010101" pitchFamily="2" charset="-122"/>
              </a:rPr>
              <a:t>补码带符号数</a:t>
            </a:r>
            <a:r>
              <a:rPr lang="en-US" altLang="en-US" sz="2000" dirty="0" smtClean="0"/>
              <a:t>) to bits [31:12] of </a:t>
            </a:r>
            <a:r>
              <a:rPr lang="en-US" altLang="en-US" sz="2000" dirty="0" err="1" smtClean="0"/>
              <a:t>rd</a:t>
            </a:r>
            <a:endParaRPr lang="en-US" altLang="en-US" sz="2000" dirty="0" smtClean="0"/>
          </a:p>
          <a:p>
            <a:pPr lvl="1" eaLnBrk="1" hangingPunct="1">
              <a:buClr>
                <a:schemeClr val="tx1"/>
              </a:buClr>
            </a:pPr>
            <a:r>
              <a:rPr lang="en-US" altLang="en-US" sz="2000" dirty="0"/>
              <a:t>Extends bit 31 to bits [63:32]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000" dirty="0"/>
              <a:t>Clears bits [11:0] of </a:t>
            </a:r>
            <a:r>
              <a:rPr lang="en-US" altLang="en-US" sz="2000" dirty="0" err="1"/>
              <a:t>rd</a:t>
            </a:r>
            <a:r>
              <a:rPr lang="en-US" altLang="en-US" sz="2000" dirty="0"/>
              <a:t> to 0</a:t>
            </a:r>
          </a:p>
        </p:txBody>
      </p:sp>
      <p:sp>
        <p:nvSpPr>
          <p:cNvPr id="13721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92275" y="611180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1DC6023-7087-4CFB-AEA9-175193F16B3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AU" altLang="en-US" sz="1400" smtClean="0"/>
          </a:p>
        </p:txBody>
      </p:sp>
      <p:sp>
        <p:nvSpPr>
          <p:cNvPr id="137220" name="Rectangle 11"/>
          <p:cNvSpPr>
            <a:spLocks noChangeArrowheads="1"/>
          </p:cNvSpPr>
          <p:nvPr/>
        </p:nvSpPr>
        <p:spPr bwMode="auto">
          <a:xfrm>
            <a:off x="4400550" y="4611613"/>
            <a:ext cx="2611438" cy="3397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0000 0000 0011 1101 0000</a:t>
            </a:r>
          </a:p>
        </p:txBody>
      </p:sp>
      <p:sp>
        <p:nvSpPr>
          <p:cNvPr id="137221" name="Text Box 4"/>
          <p:cNvSpPr txBox="1">
            <a:spLocks noChangeArrowheads="1"/>
          </p:cNvSpPr>
          <p:nvPr/>
        </p:nvSpPr>
        <p:spPr bwMode="auto">
          <a:xfrm>
            <a:off x="46038" y="4611613"/>
            <a:ext cx="2178050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0000 0000 0000 0000</a:t>
            </a:r>
            <a:endParaRPr lang="en-AU" altLang="en-US" sz="1600"/>
          </a:p>
        </p:txBody>
      </p:sp>
      <p:sp>
        <p:nvSpPr>
          <p:cNvPr id="137222" name="Rectangle 9"/>
          <p:cNvSpPr>
            <a:spLocks noGrp="1" noChangeArrowheads="1"/>
          </p:cNvSpPr>
          <p:nvPr>
            <p:ph type="title"/>
          </p:nvPr>
        </p:nvSpPr>
        <p:spPr>
          <a:xfrm>
            <a:off x="179511" y="94608"/>
            <a:ext cx="8942786" cy="95410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2.10 </a:t>
            </a:r>
            <a:r>
              <a:rPr lang="en-US" altLang="en-US" sz="2800" dirty="0" smtClean="0"/>
              <a:t> RISC-V </a:t>
            </a:r>
            <a:r>
              <a:rPr lang="en-US" altLang="en-US" sz="2800" dirty="0"/>
              <a:t>Addressing for Wide 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Immediates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and Addresses</a:t>
            </a:r>
            <a:endParaRPr lang="en-AU" altLang="en-US" sz="2800" dirty="0" smtClean="0"/>
          </a:p>
        </p:txBody>
      </p:sp>
      <p:sp>
        <p:nvSpPr>
          <p:cNvPr id="137223" name="Text Box 5"/>
          <p:cNvSpPr txBox="1">
            <a:spLocks noChangeArrowheads="1"/>
          </p:cNvSpPr>
          <p:nvPr/>
        </p:nvSpPr>
        <p:spPr bwMode="auto">
          <a:xfrm>
            <a:off x="2627313" y="4221088"/>
            <a:ext cx="42624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err="1">
                <a:latin typeface="Lucida Console" panose="020B0609040504020204" pitchFamily="49" charset="0"/>
              </a:rPr>
              <a:t>lui</a:t>
            </a:r>
            <a:r>
              <a:rPr lang="en-US" altLang="en-US" sz="2200" dirty="0">
                <a:latin typeface="Lucida Console" panose="020B0609040504020204" pitchFamily="49" charset="0"/>
              </a:rPr>
              <a:t> x19, 976  // 0x003D0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 rot="5400000">
            <a:off x="6040438" y="2768600"/>
            <a:ext cx="5875338" cy="3381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folHlink"/>
                </a:solidFill>
              </a:rPr>
              <a:t>§2.10 RISC-V Addressing for Wide Immediates and Addresses</a:t>
            </a:r>
          </a:p>
        </p:txBody>
      </p:sp>
      <p:sp>
        <p:nvSpPr>
          <p:cNvPr id="137225" name="Text Box 5"/>
          <p:cNvSpPr txBox="1">
            <a:spLocks noChangeArrowheads="1"/>
          </p:cNvSpPr>
          <p:nvPr/>
        </p:nvSpPr>
        <p:spPr bwMode="auto">
          <a:xfrm>
            <a:off x="2627313" y="5041825"/>
            <a:ext cx="4772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err="1">
                <a:latin typeface="Lucida Console" panose="020B0609040504020204" pitchFamily="49" charset="0"/>
              </a:rPr>
              <a:t>addi</a:t>
            </a:r>
            <a:r>
              <a:rPr lang="en-US" altLang="en-US" sz="2200" dirty="0">
                <a:latin typeface="Lucida Console" panose="020B0609040504020204" pitchFamily="49" charset="0"/>
              </a:rPr>
              <a:t> x19,x19,1280  // 0x500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37226" name="Text Box 4"/>
          <p:cNvSpPr txBox="1">
            <a:spLocks noChangeArrowheads="1"/>
          </p:cNvSpPr>
          <p:nvPr/>
        </p:nvSpPr>
        <p:spPr bwMode="auto">
          <a:xfrm>
            <a:off x="2222500" y="4611613"/>
            <a:ext cx="2179638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0000 0000 0000 0000</a:t>
            </a:r>
            <a:endParaRPr lang="en-AU" altLang="en-US" sz="1600" dirty="0"/>
          </a:p>
        </p:txBody>
      </p: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7010400" y="4611613"/>
            <a:ext cx="1665288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0000 0000 0000</a:t>
            </a:r>
            <a:endParaRPr lang="en-AU" altLang="en-US" sz="1600"/>
          </a:p>
        </p:txBody>
      </p:sp>
      <p:sp>
        <p:nvSpPr>
          <p:cNvPr id="137228" name="Rectangle 11"/>
          <p:cNvSpPr>
            <a:spLocks noChangeArrowheads="1"/>
          </p:cNvSpPr>
          <p:nvPr/>
        </p:nvSpPr>
        <p:spPr bwMode="auto">
          <a:xfrm>
            <a:off x="4400550" y="5460925"/>
            <a:ext cx="2611438" cy="3397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0000 0000 0011 1101 0000</a:t>
            </a:r>
          </a:p>
        </p:txBody>
      </p:sp>
      <p:sp>
        <p:nvSpPr>
          <p:cNvPr id="137229" name="Text Box 4"/>
          <p:cNvSpPr txBox="1">
            <a:spLocks noChangeArrowheads="1"/>
          </p:cNvSpPr>
          <p:nvPr/>
        </p:nvSpPr>
        <p:spPr bwMode="auto">
          <a:xfrm>
            <a:off x="46038" y="5460925"/>
            <a:ext cx="21780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0000 0000 0000 0000</a:t>
            </a:r>
            <a:endParaRPr lang="en-AU" altLang="en-US" sz="1600"/>
          </a:p>
        </p:txBody>
      </p:sp>
      <p:sp>
        <p:nvSpPr>
          <p:cNvPr id="137230" name="Text Box 4"/>
          <p:cNvSpPr txBox="1">
            <a:spLocks noChangeArrowheads="1"/>
          </p:cNvSpPr>
          <p:nvPr/>
        </p:nvSpPr>
        <p:spPr bwMode="auto">
          <a:xfrm>
            <a:off x="2222500" y="5460925"/>
            <a:ext cx="217963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0000 0000 0000 0000</a:t>
            </a:r>
            <a:endParaRPr lang="en-AU" altLang="en-US" sz="1600"/>
          </a:p>
        </p:txBody>
      </p:sp>
      <p:sp>
        <p:nvSpPr>
          <p:cNvPr id="137231" name="Text Box 4"/>
          <p:cNvSpPr txBox="1">
            <a:spLocks noChangeArrowheads="1"/>
          </p:cNvSpPr>
          <p:nvPr/>
        </p:nvSpPr>
        <p:spPr bwMode="auto">
          <a:xfrm>
            <a:off x="7010400" y="5460925"/>
            <a:ext cx="1665288" cy="338138"/>
          </a:xfrm>
          <a:prstGeom prst="rect">
            <a:avLst/>
          </a:prstGeom>
          <a:solidFill>
            <a:srgbClr val="ECEA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0101 0000 0000</a:t>
            </a:r>
            <a:endParaRPr lang="en-AU" altLang="en-US" sz="160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79511" y="5787276"/>
            <a:ext cx="87851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smtClean="0">
                <a:latin typeface="Lucida Console" panose="020B0609040504020204" pitchFamily="49" charset="0"/>
              </a:rPr>
              <a:t>Above two instructions make a 32-bit constant in x19.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7" name="Rectangle 9"/>
          <p:cNvSpPr txBox="1">
            <a:spLocks noChangeArrowheads="1"/>
          </p:cNvSpPr>
          <p:nvPr/>
        </p:nvSpPr>
        <p:spPr bwMode="auto">
          <a:xfrm>
            <a:off x="136661" y="1130262"/>
            <a:ext cx="894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kern="0" dirty="0" smtClean="0"/>
              <a:t>2.10.1  </a:t>
            </a:r>
            <a:r>
              <a:rPr lang="en-US" altLang="en-US" sz="2800" kern="0" dirty="0"/>
              <a:t>Wide Immediate Operands</a:t>
            </a:r>
            <a:endParaRPr lang="en-AU" altLang="en-US" sz="28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-81758" y="2091000"/>
            <a:ext cx="8964613" cy="295116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/>
              <a:t>	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lui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 smtClean="0">
                <a:latin typeface="Lucida Console" panose="020B0609040504020204" pitchFamily="49" charset="0"/>
              </a:rPr>
              <a:t>rd</a:t>
            </a:r>
            <a:r>
              <a:rPr lang="en-US" altLang="en-US" sz="2800" dirty="0" smtClean="0">
                <a:latin typeface="Lucida Console" panose="020B0609040504020204" pitchFamily="49" charset="0"/>
              </a:rPr>
              <a:t>, constant  //</a:t>
            </a:r>
            <a:r>
              <a:rPr lang="en-US" altLang="en-US" sz="2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U-Type instruction 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 smtClean="0"/>
              <a:t>Copies 20-bit constant(</a:t>
            </a:r>
            <a:r>
              <a:rPr lang="zh-CN" altLang="en-US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补码带符号数</a:t>
            </a:r>
            <a:r>
              <a:rPr lang="en-US" altLang="en-US" sz="2400" dirty="0" smtClean="0"/>
              <a:t>) to bits [31:12] of </a:t>
            </a:r>
            <a:r>
              <a:rPr lang="en-US" altLang="en-US" sz="2400" dirty="0" err="1" smtClean="0"/>
              <a:t>rd</a:t>
            </a:r>
            <a:endParaRPr lang="en-US" altLang="en-US" sz="2400" dirty="0" smtClean="0"/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/>
              <a:t>Extends bit 31 to bits [63:32]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/>
              <a:t>Clears bits [11:0] of </a:t>
            </a:r>
            <a:r>
              <a:rPr lang="en-US" altLang="en-US" sz="2400" dirty="0" err="1"/>
              <a:t>rd</a:t>
            </a:r>
            <a:r>
              <a:rPr lang="en-US" altLang="en-US" sz="2400" dirty="0"/>
              <a:t> to 0</a:t>
            </a:r>
          </a:p>
        </p:txBody>
      </p:sp>
      <p:sp>
        <p:nvSpPr>
          <p:cNvPr id="13721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92275" y="611180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C1DC6023-7087-4CFB-AEA9-175193F16B3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AU" altLang="en-US" sz="1400" smtClean="0"/>
          </a:p>
        </p:txBody>
      </p:sp>
      <p:sp>
        <p:nvSpPr>
          <p:cNvPr id="137220" name="Rectangle 11"/>
          <p:cNvSpPr>
            <a:spLocks noChangeArrowheads="1"/>
          </p:cNvSpPr>
          <p:nvPr/>
        </p:nvSpPr>
        <p:spPr bwMode="auto">
          <a:xfrm>
            <a:off x="4400550" y="4611613"/>
            <a:ext cx="2611438" cy="3397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smtClean="0"/>
              <a:t>1001 </a:t>
            </a:r>
            <a:r>
              <a:rPr lang="en-US" altLang="en-US" sz="1600" dirty="0"/>
              <a:t>0000 0011 1101 0000</a:t>
            </a:r>
          </a:p>
        </p:txBody>
      </p:sp>
      <p:sp>
        <p:nvSpPr>
          <p:cNvPr id="137221" name="Text Box 4"/>
          <p:cNvSpPr txBox="1">
            <a:spLocks noChangeArrowheads="1"/>
          </p:cNvSpPr>
          <p:nvPr/>
        </p:nvSpPr>
        <p:spPr bwMode="auto">
          <a:xfrm>
            <a:off x="368742" y="4611196"/>
            <a:ext cx="19956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600" dirty="0"/>
              <a:t>1111 1111 1111 1111</a:t>
            </a:r>
            <a:endParaRPr lang="en-AU" altLang="en-US" sz="1600" dirty="0"/>
          </a:p>
        </p:txBody>
      </p:sp>
      <p:sp>
        <p:nvSpPr>
          <p:cNvPr id="137223" name="Text Box 5"/>
          <p:cNvSpPr txBox="1">
            <a:spLocks noChangeArrowheads="1"/>
          </p:cNvSpPr>
          <p:nvPr/>
        </p:nvSpPr>
        <p:spPr bwMode="auto">
          <a:xfrm>
            <a:off x="2627313" y="4221088"/>
            <a:ext cx="4942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err="1">
                <a:latin typeface="Lucida Console" panose="020B0609040504020204" pitchFamily="49" charset="0"/>
              </a:rPr>
              <a:t>lui</a:t>
            </a:r>
            <a:r>
              <a:rPr lang="en-US" altLang="en-US" sz="2200" dirty="0">
                <a:latin typeface="Lucida Console" panose="020B0609040504020204" pitchFamily="49" charset="0"/>
              </a:rPr>
              <a:t> x19, </a:t>
            </a:r>
            <a:r>
              <a:rPr lang="en-US" altLang="en-US" sz="2200" dirty="0" smtClean="0">
                <a:latin typeface="Lucida Console" panose="020B0609040504020204" pitchFamily="49" charset="0"/>
              </a:rPr>
              <a:t>0x903d0  </a:t>
            </a:r>
            <a:r>
              <a:rPr lang="en-US" altLang="en-US" sz="2200" dirty="0">
                <a:latin typeface="Lucida Console" panose="020B0609040504020204" pitchFamily="49" charset="0"/>
              </a:rPr>
              <a:t>// </a:t>
            </a:r>
            <a:r>
              <a:rPr lang="en-US" altLang="en-US" sz="2200" dirty="0" smtClean="0">
                <a:latin typeface="Lucida Console" panose="020B0609040504020204" pitchFamily="49" charset="0"/>
              </a:rPr>
              <a:t>0x903D0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 rot="5400000">
            <a:off x="6040438" y="2768600"/>
            <a:ext cx="5875338" cy="3381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folHlink"/>
                </a:solidFill>
              </a:rPr>
              <a:t>§2.10 RISC-V Addressing for Wide Immediates and Addresses</a:t>
            </a:r>
          </a:p>
        </p:txBody>
      </p:sp>
      <p:sp>
        <p:nvSpPr>
          <p:cNvPr id="137225" name="Text Box 5"/>
          <p:cNvSpPr txBox="1">
            <a:spLocks noChangeArrowheads="1"/>
          </p:cNvSpPr>
          <p:nvPr/>
        </p:nvSpPr>
        <p:spPr bwMode="auto">
          <a:xfrm>
            <a:off x="2627313" y="5041825"/>
            <a:ext cx="4772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err="1">
                <a:latin typeface="Lucida Console" panose="020B0609040504020204" pitchFamily="49" charset="0"/>
              </a:rPr>
              <a:t>addi</a:t>
            </a:r>
            <a:r>
              <a:rPr lang="en-US" altLang="en-US" sz="2200" dirty="0">
                <a:latin typeface="Lucida Console" panose="020B0609040504020204" pitchFamily="49" charset="0"/>
              </a:rPr>
              <a:t> x19,x19,1280  // 0x500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37226" name="Text Box 4"/>
          <p:cNvSpPr txBox="1">
            <a:spLocks noChangeArrowheads="1"/>
          </p:cNvSpPr>
          <p:nvPr/>
        </p:nvSpPr>
        <p:spPr bwMode="auto">
          <a:xfrm>
            <a:off x="2358220" y="4610026"/>
            <a:ext cx="2042329" cy="340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600" dirty="0"/>
              <a:t>1111 </a:t>
            </a:r>
            <a:r>
              <a:rPr lang="en-US" altLang="en-US" sz="1600" dirty="0" smtClean="0"/>
              <a:t>1111 1111 1111</a:t>
            </a:r>
            <a:endParaRPr lang="en-AU" altLang="en-US" sz="1600" dirty="0"/>
          </a:p>
        </p:txBody>
      </p: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7010400" y="4611613"/>
            <a:ext cx="1665288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0000 0000 0000</a:t>
            </a:r>
            <a:endParaRPr lang="en-AU" altLang="en-US" sz="1600"/>
          </a:p>
        </p:txBody>
      </p:sp>
      <p:sp>
        <p:nvSpPr>
          <p:cNvPr id="137228" name="Rectangle 11"/>
          <p:cNvSpPr>
            <a:spLocks noChangeArrowheads="1"/>
          </p:cNvSpPr>
          <p:nvPr/>
        </p:nvSpPr>
        <p:spPr bwMode="auto">
          <a:xfrm>
            <a:off x="4400550" y="5460925"/>
            <a:ext cx="2611438" cy="3397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smtClean="0"/>
              <a:t>1001 </a:t>
            </a:r>
            <a:r>
              <a:rPr lang="en-US" altLang="en-US" sz="1600" dirty="0"/>
              <a:t>0000 0011 1101 0000</a:t>
            </a:r>
          </a:p>
        </p:txBody>
      </p:sp>
      <p:sp>
        <p:nvSpPr>
          <p:cNvPr id="137231" name="Text Box 4"/>
          <p:cNvSpPr txBox="1">
            <a:spLocks noChangeArrowheads="1"/>
          </p:cNvSpPr>
          <p:nvPr/>
        </p:nvSpPr>
        <p:spPr bwMode="auto">
          <a:xfrm>
            <a:off x="7010400" y="5460925"/>
            <a:ext cx="1665288" cy="338138"/>
          </a:xfrm>
          <a:prstGeom prst="rect">
            <a:avLst/>
          </a:prstGeom>
          <a:solidFill>
            <a:srgbClr val="ECEA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0101 0000 0000</a:t>
            </a:r>
            <a:endParaRPr lang="en-AU" altLang="en-US" sz="160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79511" y="5787276"/>
            <a:ext cx="87851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 smtClean="0">
                <a:latin typeface="Lucida Console" panose="020B0609040504020204" pitchFamily="49" charset="0"/>
              </a:rPr>
              <a:t>Above two instructions make a 32-bit constant in x19.</a:t>
            </a:r>
            <a:endParaRPr lang="en-AU" altLang="en-US" sz="2200" dirty="0">
              <a:latin typeface="Lucida Console" panose="020B0609040504020204" pitchFamily="49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68742" y="5466984"/>
            <a:ext cx="19956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600" dirty="0"/>
              <a:t>1111 1111 1111 1111</a:t>
            </a:r>
            <a:endParaRPr lang="en-AU" altLang="en-US" sz="1600" dirty="0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58220" y="5465814"/>
            <a:ext cx="2042329" cy="340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600" dirty="0"/>
              <a:t>1111 </a:t>
            </a:r>
            <a:r>
              <a:rPr lang="en-US" altLang="en-US" sz="1600" dirty="0" smtClean="0"/>
              <a:t>1111 1111 1111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71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984C8BC-4BDF-4753-8B09-26FD59A69D6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 smtClean="0"/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Operands</a:t>
            </a:r>
            <a:endParaRPr lang="en-AU" altLang="en-US" smtClean="0"/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Arithmetic instructions use register</a:t>
            </a:r>
            <a:br>
              <a:rPr lang="en-US" altLang="en-US" sz="2800" dirty="0" smtClean="0"/>
            </a:br>
            <a:r>
              <a:rPr lang="en-US" altLang="en-US" sz="2800" dirty="0" smtClean="0"/>
              <a:t>operands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RISC-V has a 32 × 64-bit register file </a:t>
            </a:r>
            <a:r>
              <a:rPr lang="en-US" altLang="zh-CN" sz="2800" dirty="0" smtClean="0"/>
              <a:t>in RV64I</a:t>
            </a:r>
            <a:r>
              <a:rPr lang="en-US" altLang="zh-CN" sz="2800" dirty="0"/>
              <a:t>.</a:t>
            </a:r>
            <a:endParaRPr lang="en-US" alt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Use for frequently accessed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64-bit data is called a “</a:t>
            </a:r>
            <a:r>
              <a:rPr lang="en-US" altLang="en-US" sz="2400" dirty="0" err="1" smtClean="0"/>
              <a:t>doubleword</a:t>
            </a:r>
            <a:r>
              <a:rPr lang="en-US" altLang="en-US" sz="2400" dirty="0" smtClean="0"/>
              <a:t>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smtClean="0"/>
              <a:t>32 x 64-bit general purpose registers x0 to x30(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应是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x31?</a:t>
            </a:r>
            <a:r>
              <a:rPr lang="en-US" altLang="en-US" sz="20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32-bit data is called a “word”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RISC-V has a 32 × 32-bit register file </a:t>
            </a:r>
            <a:r>
              <a:rPr lang="en-US" altLang="zh-CN" sz="2800" dirty="0"/>
              <a:t>in RV32I.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i="1" dirty="0" smtClean="0"/>
              <a:t>Design Principle 2:</a:t>
            </a:r>
            <a:r>
              <a:rPr lang="en-US" altLang="en-US" sz="2800" dirty="0" smtClean="0"/>
              <a:t> Smaller is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c.f. main memory: millions of locations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 rot="5400000">
            <a:off x="6734969" y="2042319"/>
            <a:ext cx="4451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§2.3 Operands of the Computer Hardware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52368" y="5764916"/>
            <a:ext cx="3197176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c.f.</a:t>
            </a:r>
            <a:r>
              <a:rPr lang="zh-CN" altLang="zh-CN" dirty="0"/>
              <a:t>的意思是比较</a:t>
            </a:r>
            <a:r>
              <a:rPr lang="en-US" altLang="zh-CN" dirty="0"/>
              <a:t>compare  </a:t>
            </a:r>
            <a:endParaRPr lang="zh-CN" altLang="zh-CN" dirty="0"/>
          </a:p>
          <a:p>
            <a:r>
              <a:rPr lang="zh-CN" altLang="zh-CN" dirty="0" smtClean="0"/>
              <a:t>【拉丁语】</a:t>
            </a:r>
            <a:r>
              <a:rPr lang="en-US" altLang="zh-CN" dirty="0" smtClean="0"/>
              <a:t> </a:t>
            </a:r>
            <a:r>
              <a:rPr lang="en-US" altLang="zh-CN" dirty="0"/>
              <a:t>confer</a:t>
            </a:r>
            <a:r>
              <a:rPr lang="zh-CN" altLang="zh-CN" dirty="0"/>
              <a:t>（比较）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9730445B-C56B-4B8C-ABD0-4AE4AC388C72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AU" altLang="en-US" sz="1400" smtClean="0"/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2.10.2 </a:t>
            </a:r>
            <a:r>
              <a:rPr lang="en-US" altLang="en-US" sz="4000" dirty="0" smtClean="0"/>
              <a:t> Addressing in Branches</a:t>
            </a:r>
            <a:endParaRPr lang="en-AU" altLang="en-US" sz="4000" dirty="0" smtClean="0"/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Branch instructions specify</a:t>
            </a:r>
          </a:p>
          <a:p>
            <a:pPr lvl="1" eaLnBrk="1" hangingPunct="1"/>
            <a:r>
              <a:rPr lang="en-US" altLang="en-US" sz="2400" smtClean="0"/>
              <a:t>Opcode, two registers, target address</a:t>
            </a:r>
          </a:p>
          <a:p>
            <a:pPr eaLnBrk="1" hangingPunct="1"/>
            <a:r>
              <a:rPr lang="en-US" altLang="en-US" sz="2800" smtClean="0"/>
              <a:t>Most branch targets are near branch</a:t>
            </a:r>
          </a:p>
          <a:p>
            <a:pPr lvl="1" eaLnBrk="1" hangingPunct="1"/>
            <a:r>
              <a:rPr lang="en-US" altLang="en-US" sz="2400" smtClean="0"/>
              <a:t>Forward or backward</a:t>
            </a:r>
          </a:p>
          <a:p>
            <a:pPr eaLnBrk="1" hangingPunct="1"/>
            <a:r>
              <a:rPr lang="en-US" altLang="en-US" smtClean="0"/>
              <a:t>SB format:</a:t>
            </a:r>
            <a:endParaRPr lang="en-AU" altLang="en-US" smtClean="0"/>
          </a:p>
        </p:txBody>
      </p:sp>
      <p:sp>
        <p:nvSpPr>
          <p:cNvPr id="139269" name="Rectangle 13"/>
          <p:cNvSpPr>
            <a:spLocks noChangeArrowheads="1"/>
          </p:cNvSpPr>
          <p:nvPr/>
        </p:nvSpPr>
        <p:spPr bwMode="auto">
          <a:xfrm>
            <a:off x="771525" y="4941888"/>
            <a:ext cx="818356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PC-relative addressing</a:t>
            </a:r>
          </a:p>
          <a:p>
            <a:pPr eaLnBrk="1" hangingPunct="1"/>
            <a:r>
              <a:rPr lang="en-US" altLang="en-US" sz="2400"/>
              <a:t>Target address = PC + immediate × 2</a:t>
            </a:r>
            <a:r>
              <a:rPr lang="zh-CN" altLang="en-US" sz="2400">
                <a:ea typeface="宋体" panose="02010600030101010101" pitchFamily="2" charset="-122"/>
              </a:rPr>
              <a:t>，</a:t>
            </a:r>
            <a:r>
              <a:rPr lang="zh-CN" altLang="en-US" sz="2400">
                <a:solidFill>
                  <a:srgbClr val="0000FF"/>
                </a:solidFill>
                <a:ea typeface="宋体" panose="02010600030101010101" pitchFamily="2" charset="-122"/>
              </a:rPr>
              <a:t>这里</a:t>
            </a:r>
            <a:r>
              <a:rPr lang="en-US" altLang="en-US" sz="2400">
                <a:solidFill>
                  <a:srgbClr val="0000FF"/>
                </a:solidFill>
              </a:rPr>
              <a:t>immediate</a:t>
            </a:r>
            <a:r>
              <a:rPr lang="zh-CN" altLang="en-US" sz="2400">
                <a:solidFill>
                  <a:srgbClr val="0000FF"/>
                </a:solidFill>
                <a:ea typeface="宋体" panose="02010600030101010101" pitchFamily="2" charset="-122"/>
              </a:rPr>
              <a:t>是</a:t>
            </a:r>
            <a:r>
              <a:rPr lang="en-US" altLang="zh-CN" sz="2400">
                <a:solidFill>
                  <a:srgbClr val="0000FF"/>
                </a:solidFill>
                <a:ea typeface="宋体" panose="02010600030101010101" pitchFamily="2" charset="-122"/>
              </a:rPr>
              <a:t>12</a:t>
            </a:r>
            <a:r>
              <a:rPr lang="zh-CN" altLang="en-US" sz="2400">
                <a:solidFill>
                  <a:srgbClr val="0000FF"/>
                </a:solidFill>
                <a:ea typeface="宋体" panose="02010600030101010101" pitchFamily="2" charset="-122"/>
              </a:rPr>
              <a:t>位补码表示的带符号数</a:t>
            </a:r>
            <a:r>
              <a:rPr lang="en-US" altLang="zh-CN" sz="240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endParaRPr lang="en-US" altLang="en-US" sz="2400">
              <a:solidFill>
                <a:srgbClr val="0000FF"/>
              </a:solidFill>
            </a:endParaRPr>
          </a:p>
        </p:txBody>
      </p:sp>
      <p:sp>
        <p:nvSpPr>
          <p:cNvPr id="139270" name="Text Box 5"/>
          <p:cNvSpPr txBox="1">
            <a:spLocks noChangeArrowheads="1"/>
          </p:cNvSpPr>
          <p:nvPr/>
        </p:nvSpPr>
        <p:spPr bwMode="auto">
          <a:xfrm>
            <a:off x="1331913" y="395763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</a:t>
            </a:r>
            <a:endParaRPr lang="en-AU" altLang="en-US" sz="2000"/>
          </a:p>
        </p:txBody>
      </p:sp>
      <p:sp>
        <p:nvSpPr>
          <p:cNvPr id="139271" name="Text Box 6"/>
          <p:cNvSpPr txBox="1">
            <a:spLocks noChangeArrowheads="1"/>
          </p:cNvSpPr>
          <p:nvPr/>
        </p:nvSpPr>
        <p:spPr bwMode="auto">
          <a:xfrm>
            <a:off x="2628900" y="395763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rs2</a:t>
            </a:r>
            <a:endParaRPr lang="en-AU" altLang="en-US" sz="2000"/>
          </a:p>
        </p:txBody>
      </p:sp>
      <p:sp>
        <p:nvSpPr>
          <p:cNvPr id="139272" name="Text Box 7"/>
          <p:cNvSpPr txBox="1">
            <a:spLocks noChangeArrowheads="1"/>
          </p:cNvSpPr>
          <p:nvPr/>
        </p:nvSpPr>
        <p:spPr bwMode="auto">
          <a:xfrm>
            <a:off x="3708400" y="395763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rs1</a:t>
            </a:r>
            <a:endParaRPr lang="en-AU" altLang="en-US" sz="2000"/>
          </a:p>
        </p:txBody>
      </p:sp>
      <p:sp>
        <p:nvSpPr>
          <p:cNvPr id="139273" name="Text Box 8"/>
          <p:cNvSpPr txBox="1">
            <a:spLocks noChangeArrowheads="1"/>
          </p:cNvSpPr>
          <p:nvPr/>
        </p:nvSpPr>
        <p:spPr bwMode="auto">
          <a:xfrm>
            <a:off x="5727700" y="3957638"/>
            <a:ext cx="788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</a:t>
            </a:r>
            <a:endParaRPr lang="en-AU" altLang="en-US" sz="2000"/>
          </a:p>
        </p:txBody>
      </p:sp>
      <p:sp>
        <p:nvSpPr>
          <p:cNvPr id="139274" name="Text Box 9"/>
          <p:cNvSpPr txBox="1">
            <a:spLocks noChangeArrowheads="1"/>
          </p:cNvSpPr>
          <p:nvPr/>
        </p:nvSpPr>
        <p:spPr bwMode="auto">
          <a:xfrm>
            <a:off x="4789488" y="3957638"/>
            <a:ext cx="93662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funct3</a:t>
            </a:r>
            <a:endParaRPr lang="en-AU" altLang="en-US" sz="2000"/>
          </a:p>
        </p:txBody>
      </p:sp>
      <p:sp>
        <p:nvSpPr>
          <p:cNvPr id="139275" name="Text Box 10"/>
          <p:cNvSpPr txBox="1">
            <a:spLocks noChangeArrowheads="1"/>
          </p:cNvSpPr>
          <p:nvPr/>
        </p:nvSpPr>
        <p:spPr bwMode="auto">
          <a:xfrm>
            <a:off x="6807200" y="3957638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opcode</a:t>
            </a:r>
            <a:endParaRPr lang="en-AU" altLang="en-US" sz="2000"/>
          </a:p>
        </p:txBody>
      </p:sp>
      <p:sp>
        <p:nvSpPr>
          <p:cNvPr id="139276" name="Text Box 11"/>
          <p:cNvSpPr txBox="1">
            <a:spLocks noChangeArrowheads="1"/>
          </p:cNvSpPr>
          <p:nvPr/>
        </p:nvSpPr>
        <p:spPr bwMode="auto">
          <a:xfrm>
            <a:off x="1652588" y="3894138"/>
            <a:ext cx="63341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</a:t>
            </a:r>
            <a:br>
              <a:rPr lang="en-US" altLang="en-US" sz="1400"/>
            </a:br>
            <a:r>
              <a:rPr lang="en-US" altLang="en-US" sz="1400"/>
              <a:t>[10:5]</a:t>
            </a:r>
            <a:endParaRPr lang="en-AU" altLang="en-US" sz="1400"/>
          </a:p>
        </p:txBody>
      </p:sp>
      <p:sp>
        <p:nvSpPr>
          <p:cNvPr id="139277" name="Text Box 15"/>
          <p:cNvSpPr txBox="1">
            <a:spLocks noChangeArrowheads="1"/>
          </p:cNvSpPr>
          <p:nvPr/>
        </p:nvSpPr>
        <p:spPr bwMode="auto">
          <a:xfrm>
            <a:off x="5867400" y="3894138"/>
            <a:ext cx="5318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</a:t>
            </a:r>
            <a:br>
              <a:rPr lang="en-US" altLang="en-US" sz="1400"/>
            </a:br>
            <a:r>
              <a:rPr lang="en-US" altLang="en-US" sz="1400"/>
              <a:t>[4:1]</a:t>
            </a:r>
            <a:endParaRPr lang="en-AU" altLang="en-US" sz="1400"/>
          </a:p>
        </p:txBody>
      </p:sp>
      <p:sp>
        <p:nvSpPr>
          <p:cNvPr id="139278" name="Text Box 8"/>
          <p:cNvSpPr txBox="1">
            <a:spLocks noChangeArrowheads="1"/>
          </p:cNvSpPr>
          <p:nvPr/>
        </p:nvSpPr>
        <p:spPr bwMode="auto">
          <a:xfrm>
            <a:off x="6516688" y="3957638"/>
            <a:ext cx="290512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</a:t>
            </a:r>
            <a:endParaRPr lang="en-AU" altLang="en-US" sz="2000"/>
          </a:p>
        </p:txBody>
      </p:sp>
      <p:sp>
        <p:nvSpPr>
          <p:cNvPr id="139279" name="Text Box 8"/>
          <p:cNvSpPr txBox="1">
            <a:spLocks noChangeArrowheads="1"/>
          </p:cNvSpPr>
          <p:nvPr/>
        </p:nvSpPr>
        <p:spPr bwMode="auto">
          <a:xfrm>
            <a:off x="1041400" y="3957638"/>
            <a:ext cx="290513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</a:t>
            </a:r>
            <a:endParaRPr lang="en-AU" altLang="en-US" sz="2000"/>
          </a:p>
        </p:txBody>
      </p:sp>
      <p:sp>
        <p:nvSpPr>
          <p:cNvPr id="139280" name="Text Box 11"/>
          <p:cNvSpPr txBox="1">
            <a:spLocks noChangeArrowheads="1"/>
          </p:cNvSpPr>
          <p:nvPr/>
        </p:nvSpPr>
        <p:spPr bwMode="auto">
          <a:xfrm>
            <a:off x="771525" y="4572000"/>
            <a:ext cx="8223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imm[12]</a:t>
            </a:r>
            <a:endParaRPr lang="en-AU" altLang="en-US" sz="1400"/>
          </a:p>
        </p:txBody>
      </p:sp>
      <p:cxnSp>
        <p:nvCxnSpPr>
          <p:cNvPr id="139281" name="Straight Arrow Connector 2"/>
          <p:cNvCxnSpPr>
            <a:cxnSpLocks noChangeShapeType="1"/>
            <a:stCxn id="139280" idx="0"/>
          </p:cNvCxnSpPr>
          <p:nvPr/>
        </p:nvCxnSpPr>
        <p:spPr bwMode="auto">
          <a:xfrm flipH="1" flipV="1">
            <a:off x="1182688" y="4230688"/>
            <a:ext cx="0" cy="341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82" name="Text Box 11"/>
          <p:cNvSpPr txBox="1">
            <a:spLocks noChangeArrowheads="1"/>
          </p:cNvSpPr>
          <p:nvPr/>
        </p:nvSpPr>
        <p:spPr bwMode="auto">
          <a:xfrm>
            <a:off x="6257925" y="4572000"/>
            <a:ext cx="8080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imm[11]</a:t>
            </a:r>
            <a:endParaRPr lang="en-AU" altLang="en-US" sz="1400"/>
          </a:p>
        </p:txBody>
      </p:sp>
      <p:cxnSp>
        <p:nvCxnSpPr>
          <p:cNvPr id="139283" name="Straight Arrow Connector 33"/>
          <p:cNvCxnSpPr>
            <a:cxnSpLocks noChangeShapeType="1"/>
            <a:stCxn id="139282" idx="0"/>
          </p:cNvCxnSpPr>
          <p:nvPr/>
        </p:nvCxnSpPr>
        <p:spPr bwMode="auto">
          <a:xfrm flipV="1">
            <a:off x="6661150" y="4230688"/>
            <a:ext cx="0" cy="341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6079396" y="902643"/>
            <a:ext cx="29514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2.7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节已讲过，不讲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8EDC6E-67EE-4E73-9696-16426E614D4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en-US" sz="1400" smtClean="0"/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15888"/>
            <a:ext cx="8259762" cy="585787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Jump Addressing</a:t>
            </a:r>
            <a:endParaRPr lang="en-AU" altLang="en-US" sz="3200" smtClean="0"/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692150"/>
            <a:ext cx="8270875" cy="1843088"/>
          </a:xfrm>
        </p:spPr>
        <p:txBody>
          <a:bodyPr/>
          <a:lstStyle/>
          <a:p>
            <a:pPr eaLnBrk="1" hangingPunct="1"/>
            <a:r>
              <a:rPr lang="en-US" altLang="en-US" sz="2000" smtClean="0"/>
              <a:t>Jump and link (</a:t>
            </a:r>
            <a:r>
              <a:rPr lang="en-US" altLang="en-US" sz="2000" smtClean="0">
                <a:latin typeface="Lucida Console" panose="020B0609040504020204" pitchFamily="49" charset="0"/>
              </a:rPr>
              <a:t>jal</a:t>
            </a:r>
            <a:r>
              <a:rPr lang="en-US" altLang="en-US" sz="2000" smtClean="0"/>
              <a:t>) target uses 20-bit immediate for larger range: </a:t>
            </a:r>
            <a:r>
              <a:rPr lang="en-US" altLang="en-US" sz="2000" smtClean="0">
                <a:solidFill>
                  <a:srgbClr val="0000FF"/>
                </a:solidFill>
              </a:rPr>
              <a:t>PC=PC+imm*2, </a:t>
            </a:r>
            <a:r>
              <a:rPr lang="zh-CN" altLang="en-US" sz="2000" smtClean="0">
                <a:solidFill>
                  <a:srgbClr val="0000FF"/>
                </a:solidFill>
                <a:ea typeface="宋体" panose="02010600030101010101" pitchFamily="2" charset="-122"/>
              </a:rPr>
              <a:t>这里</a:t>
            </a:r>
            <a:r>
              <a:rPr lang="en-US" altLang="zh-CN" sz="2000" smtClean="0">
                <a:solidFill>
                  <a:srgbClr val="0000FF"/>
                </a:solidFill>
                <a:ea typeface="宋体" panose="02010600030101010101" pitchFamily="2" charset="-122"/>
              </a:rPr>
              <a:t>imm</a:t>
            </a:r>
            <a:r>
              <a:rPr lang="zh-CN" altLang="en-US" sz="2000" smtClean="0">
                <a:solidFill>
                  <a:srgbClr val="0000FF"/>
                </a:solidFill>
                <a:ea typeface="宋体" panose="02010600030101010101" pitchFamily="2" charset="-122"/>
              </a:rPr>
              <a:t>是</a:t>
            </a:r>
            <a:r>
              <a:rPr lang="en-US" altLang="zh-CN" sz="2000" smtClean="0">
                <a:solidFill>
                  <a:srgbClr val="0000FF"/>
                </a:solidFill>
                <a:ea typeface="宋体" panose="02010600030101010101" pitchFamily="2" charset="-122"/>
              </a:rPr>
              <a:t>20</a:t>
            </a:r>
            <a:r>
              <a:rPr lang="zh-CN" altLang="en-US" sz="2000" smtClean="0">
                <a:solidFill>
                  <a:srgbClr val="0000FF"/>
                </a:solidFill>
                <a:ea typeface="宋体" panose="02010600030101010101" pitchFamily="2" charset="-122"/>
              </a:rPr>
              <a:t>位补码表示的带符号数，依据是第</a:t>
            </a:r>
            <a:r>
              <a:rPr lang="en-US" altLang="zh-CN" sz="2000" smtClean="0">
                <a:solidFill>
                  <a:srgbClr val="0000FF"/>
                </a:solidFill>
                <a:ea typeface="宋体" panose="02010600030101010101" pitchFamily="2" charset="-122"/>
              </a:rPr>
              <a:t>5</a:t>
            </a:r>
            <a:r>
              <a:rPr lang="zh-CN" altLang="en-US" sz="2000" smtClean="0">
                <a:solidFill>
                  <a:srgbClr val="0000FF"/>
                </a:solidFill>
                <a:ea typeface="宋体" panose="02010600030101010101" pitchFamily="2" charset="-122"/>
              </a:rPr>
              <a:t>板书</a:t>
            </a:r>
            <a:r>
              <a:rPr lang="en-US" altLang="zh-CN" sz="2000" smtClean="0">
                <a:solidFill>
                  <a:srgbClr val="0000FF"/>
                </a:solidFill>
                <a:ea typeface="宋体" panose="02010600030101010101" pitchFamily="2" charset="-122"/>
              </a:rPr>
              <a:t>P116</a:t>
            </a:r>
            <a:r>
              <a:rPr lang="zh-CN" altLang="en-US" sz="2000" smtClean="0">
                <a:solidFill>
                  <a:srgbClr val="0000FF"/>
                </a:solidFill>
                <a:ea typeface="宋体" panose="02010600030101010101" pitchFamily="2" charset="-122"/>
              </a:rPr>
              <a:t>下面这段划红线的文字</a:t>
            </a:r>
            <a:r>
              <a:rPr lang="en-US" altLang="zh-CN" sz="2000" smtClean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</a:p>
          <a:p>
            <a:pPr eaLnBrk="1" hangingPunct="1"/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/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/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/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smtClean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2000" smtClean="0"/>
              <a:t>UJ format:</a:t>
            </a:r>
            <a:endParaRPr lang="en-AU" altLang="en-US" sz="2000" smtClean="0"/>
          </a:p>
        </p:txBody>
      </p:sp>
      <p:sp>
        <p:nvSpPr>
          <p:cNvPr id="141317" name="Rectangle 9"/>
          <p:cNvSpPr>
            <a:spLocks noChangeArrowheads="1"/>
          </p:cNvSpPr>
          <p:nvPr/>
        </p:nvSpPr>
        <p:spPr bwMode="auto">
          <a:xfrm>
            <a:off x="684213" y="5146675"/>
            <a:ext cx="77724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 smtClean="0"/>
              <a:t>=============== </a:t>
            </a:r>
            <a:r>
              <a:rPr lang="zh-CN" altLang="en-US" sz="2000" dirty="0" smtClean="0">
                <a:solidFill>
                  <a:srgbClr val="FF0000"/>
                </a:solidFill>
              </a:rPr>
              <a:t>以下是新内容 </a:t>
            </a:r>
            <a:r>
              <a:rPr lang="en-US" altLang="zh-CN" sz="2000" dirty="0" smtClean="0"/>
              <a:t>=================</a:t>
            </a:r>
            <a:endParaRPr lang="en-US" altLang="en-US" sz="2000" dirty="0" smtClean="0"/>
          </a:p>
          <a:p>
            <a:pPr eaLnBrk="1" hangingPunct="1"/>
            <a:r>
              <a:rPr lang="en-US" altLang="en-US" sz="2000" dirty="0" smtClean="0"/>
              <a:t>For </a:t>
            </a:r>
            <a:r>
              <a:rPr lang="en-US" altLang="en-US" sz="2000" dirty="0"/>
              <a:t>long jumps, </a:t>
            </a:r>
            <a:r>
              <a:rPr lang="en-US" altLang="en-US" sz="2000" dirty="0" err="1"/>
              <a:t>eg</a:t>
            </a:r>
            <a:r>
              <a:rPr lang="en-US" altLang="en-US" sz="2000" dirty="0"/>
              <a:t>, to 32-bit absolute </a:t>
            </a:r>
            <a:r>
              <a:rPr lang="en-US" altLang="en-US" sz="2000" dirty="0" smtClean="0"/>
              <a:t>address 0</a:t>
            </a:r>
            <a:r>
              <a:rPr lang="en-US" altLang="zh-CN" sz="2000" dirty="0" smtClean="0"/>
              <a:t>xabcd1234</a:t>
            </a:r>
            <a:endParaRPr lang="en-US" altLang="en-US" sz="2000" dirty="0"/>
          </a:p>
          <a:p>
            <a:pPr lvl="1" eaLnBrk="1" hangingPunct="1">
              <a:buClr>
                <a:schemeClr val="folHlink"/>
              </a:buClr>
              <a:buSzPct val="60000"/>
            </a:pPr>
            <a:r>
              <a:rPr lang="en-US" altLang="en-US" sz="2000" dirty="0" err="1"/>
              <a:t>lui</a:t>
            </a:r>
            <a:r>
              <a:rPr lang="en-US" altLang="en-US" sz="2000" dirty="0"/>
              <a:t>: load address[31:12] to temp </a:t>
            </a:r>
            <a:r>
              <a:rPr lang="en-US" altLang="en-US" sz="2000" dirty="0" smtClean="0"/>
              <a:t>register, </a:t>
            </a:r>
            <a:r>
              <a:rPr lang="en-US" altLang="en-US" sz="2000" dirty="0" err="1" smtClean="0"/>
              <a:t>lui</a:t>
            </a:r>
            <a:r>
              <a:rPr lang="en-US" altLang="en-US" sz="2000" dirty="0" smtClean="0"/>
              <a:t> t0, 0xabcd1</a:t>
            </a:r>
            <a:endParaRPr lang="en-US" altLang="en-US" sz="2000" dirty="0"/>
          </a:p>
          <a:p>
            <a:pPr lvl="1" eaLnBrk="1" hangingPunct="1">
              <a:buClr>
                <a:schemeClr val="folHlink"/>
              </a:buClr>
              <a:buSzPct val="60000"/>
            </a:pPr>
            <a:r>
              <a:rPr lang="en-US" altLang="en-US" sz="2000" dirty="0" err="1"/>
              <a:t>jalr</a:t>
            </a:r>
            <a:r>
              <a:rPr lang="en-US" altLang="en-US" sz="2000" dirty="0"/>
              <a:t>: add address[11:0] and jump to </a:t>
            </a:r>
            <a:r>
              <a:rPr lang="en-US" altLang="en-US" sz="2000" dirty="0" smtClean="0"/>
              <a:t>target, </a:t>
            </a:r>
            <a:r>
              <a:rPr lang="en-US" altLang="en-US" sz="2000" dirty="0" err="1" smtClean="0"/>
              <a:t>jalr</a:t>
            </a:r>
            <a:r>
              <a:rPr lang="en-US" altLang="en-US" sz="2000" dirty="0" smtClean="0"/>
              <a:t> x0,0x234(t0)</a:t>
            </a:r>
            <a:endParaRPr lang="en-US" altLang="en-US" sz="2000" dirty="0"/>
          </a:p>
        </p:txBody>
      </p:sp>
      <p:sp>
        <p:nvSpPr>
          <p:cNvPr id="141318" name="Text Box 8"/>
          <p:cNvSpPr txBox="1">
            <a:spLocks noChangeArrowheads="1"/>
          </p:cNvSpPr>
          <p:nvPr/>
        </p:nvSpPr>
        <p:spPr bwMode="auto">
          <a:xfrm>
            <a:off x="5727700" y="4244975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rd</a:t>
            </a:r>
            <a:endParaRPr lang="en-AU" altLang="en-US" sz="2000"/>
          </a:p>
        </p:txBody>
      </p:sp>
      <p:sp>
        <p:nvSpPr>
          <p:cNvPr id="141319" name="Text Box 10"/>
          <p:cNvSpPr txBox="1">
            <a:spLocks noChangeArrowheads="1"/>
          </p:cNvSpPr>
          <p:nvPr/>
        </p:nvSpPr>
        <p:spPr bwMode="auto">
          <a:xfrm>
            <a:off x="6807200" y="4244975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opcode</a:t>
            </a:r>
            <a:endParaRPr lang="en-AU" altLang="en-US" sz="2000"/>
          </a:p>
        </p:txBody>
      </p:sp>
      <p:sp>
        <p:nvSpPr>
          <p:cNvPr id="141320" name="Text Box 12"/>
          <p:cNvSpPr txBox="1">
            <a:spLocks noChangeArrowheads="1"/>
          </p:cNvSpPr>
          <p:nvPr/>
        </p:nvSpPr>
        <p:spPr bwMode="auto">
          <a:xfrm>
            <a:off x="7094538" y="4687888"/>
            <a:ext cx="674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7 bits</a:t>
            </a:r>
            <a:endParaRPr lang="en-AU" altLang="en-US" sz="1600"/>
          </a:p>
        </p:txBody>
      </p:sp>
      <p:sp>
        <p:nvSpPr>
          <p:cNvPr id="141321" name="Text Box 15"/>
          <p:cNvSpPr txBox="1">
            <a:spLocks noChangeArrowheads="1"/>
          </p:cNvSpPr>
          <p:nvPr/>
        </p:nvSpPr>
        <p:spPr bwMode="auto">
          <a:xfrm>
            <a:off x="5946775" y="4687888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5 bits</a:t>
            </a:r>
            <a:endParaRPr lang="en-AU" altLang="en-US" sz="1600"/>
          </a:p>
        </p:txBody>
      </p:sp>
      <p:sp>
        <p:nvSpPr>
          <p:cNvPr id="141322" name="Text Box 8"/>
          <p:cNvSpPr txBox="1">
            <a:spLocks noChangeArrowheads="1"/>
          </p:cNvSpPr>
          <p:nvPr/>
        </p:nvSpPr>
        <p:spPr bwMode="auto">
          <a:xfrm>
            <a:off x="3944938" y="4244975"/>
            <a:ext cx="290512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</a:t>
            </a:r>
            <a:endParaRPr lang="en-AU" altLang="en-US" sz="2000"/>
          </a:p>
        </p:txBody>
      </p:sp>
      <p:sp>
        <p:nvSpPr>
          <p:cNvPr id="141323" name="Text Box 11"/>
          <p:cNvSpPr txBox="1">
            <a:spLocks noChangeArrowheads="1"/>
          </p:cNvSpPr>
          <p:nvPr/>
        </p:nvSpPr>
        <p:spPr bwMode="auto">
          <a:xfrm>
            <a:off x="3686175" y="4859338"/>
            <a:ext cx="808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imm[11]</a:t>
            </a:r>
            <a:endParaRPr lang="en-AU" altLang="en-US" sz="1400"/>
          </a:p>
        </p:txBody>
      </p:sp>
      <p:cxnSp>
        <p:nvCxnSpPr>
          <p:cNvPr id="141324" name="Straight Arrow Connector 38"/>
          <p:cNvCxnSpPr>
            <a:cxnSpLocks noChangeShapeType="1"/>
            <a:stCxn id="141323" idx="0"/>
          </p:cNvCxnSpPr>
          <p:nvPr/>
        </p:nvCxnSpPr>
        <p:spPr bwMode="auto">
          <a:xfrm flipV="1">
            <a:off x="4090988" y="4519613"/>
            <a:ext cx="0" cy="339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325" name="Text Box 8"/>
          <p:cNvSpPr txBox="1">
            <a:spLocks noChangeArrowheads="1"/>
          </p:cNvSpPr>
          <p:nvPr/>
        </p:nvSpPr>
        <p:spPr bwMode="auto">
          <a:xfrm>
            <a:off x="1108075" y="4244975"/>
            <a:ext cx="290513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</a:t>
            </a:r>
            <a:endParaRPr lang="en-AU" altLang="en-US" sz="2000"/>
          </a:p>
        </p:txBody>
      </p:sp>
      <p:sp>
        <p:nvSpPr>
          <p:cNvPr id="141326" name="Text Box 11"/>
          <p:cNvSpPr txBox="1">
            <a:spLocks noChangeArrowheads="1"/>
          </p:cNvSpPr>
          <p:nvPr/>
        </p:nvSpPr>
        <p:spPr bwMode="auto">
          <a:xfrm>
            <a:off x="838200" y="4859338"/>
            <a:ext cx="8223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imm[20]</a:t>
            </a:r>
            <a:endParaRPr lang="en-AU" altLang="en-US" sz="1400"/>
          </a:p>
        </p:txBody>
      </p:sp>
      <p:cxnSp>
        <p:nvCxnSpPr>
          <p:cNvPr id="141327" name="Straight Arrow Connector 41"/>
          <p:cNvCxnSpPr>
            <a:cxnSpLocks noChangeShapeType="1"/>
            <a:stCxn id="141326" idx="0"/>
          </p:cNvCxnSpPr>
          <p:nvPr/>
        </p:nvCxnSpPr>
        <p:spPr bwMode="auto">
          <a:xfrm flipV="1">
            <a:off x="1249363" y="4519613"/>
            <a:ext cx="0" cy="339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328" name="Text Box 8"/>
          <p:cNvSpPr txBox="1">
            <a:spLocks noChangeArrowheads="1"/>
          </p:cNvSpPr>
          <p:nvPr/>
        </p:nvSpPr>
        <p:spPr bwMode="auto">
          <a:xfrm>
            <a:off x="4235450" y="4244975"/>
            <a:ext cx="149225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AU" altLang="en-US" sz="2000"/>
          </a:p>
        </p:txBody>
      </p:sp>
      <p:sp>
        <p:nvSpPr>
          <p:cNvPr id="141329" name="Text Box 8"/>
          <p:cNvSpPr txBox="1">
            <a:spLocks noChangeArrowheads="1"/>
          </p:cNvSpPr>
          <p:nvPr/>
        </p:nvSpPr>
        <p:spPr bwMode="auto">
          <a:xfrm>
            <a:off x="1398588" y="4244975"/>
            <a:ext cx="2543175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AU" altLang="en-US" sz="2000"/>
          </a:p>
        </p:txBody>
      </p:sp>
      <p:sp>
        <p:nvSpPr>
          <p:cNvPr id="141330" name="Text Box 11"/>
          <p:cNvSpPr txBox="1">
            <a:spLocks noChangeArrowheads="1"/>
          </p:cNvSpPr>
          <p:nvPr/>
        </p:nvSpPr>
        <p:spPr bwMode="auto">
          <a:xfrm>
            <a:off x="2008188" y="4349750"/>
            <a:ext cx="1198562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imm[10:1]</a:t>
            </a:r>
            <a:endParaRPr lang="en-AU" altLang="en-US" sz="1800"/>
          </a:p>
        </p:txBody>
      </p:sp>
      <p:sp>
        <p:nvSpPr>
          <p:cNvPr id="141331" name="Text Box 11"/>
          <p:cNvSpPr txBox="1">
            <a:spLocks noChangeArrowheads="1"/>
          </p:cNvSpPr>
          <p:nvPr/>
        </p:nvSpPr>
        <p:spPr bwMode="auto">
          <a:xfrm>
            <a:off x="4284663" y="4349750"/>
            <a:ext cx="1327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imm[19:12]</a:t>
            </a:r>
            <a:endParaRPr lang="en-AU" altLang="en-US" sz="1800"/>
          </a:p>
        </p:txBody>
      </p:sp>
      <p:pic>
        <p:nvPicPr>
          <p:cNvPr id="14133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00213"/>
            <a:ext cx="655161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572001" y="206375"/>
            <a:ext cx="4319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本页上部在</a:t>
            </a:r>
            <a:r>
              <a:rPr lang="en-US" altLang="zh-CN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2.8</a:t>
            </a:r>
            <a:r>
              <a:rPr lang="zh-CN" altLang="en-US" sz="24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节已讲过，不讲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333524" y="190578"/>
            <a:ext cx="8259762" cy="523220"/>
          </a:xfrm>
        </p:spPr>
        <p:txBody>
          <a:bodyPr/>
          <a:lstStyle/>
          <a:p>
            <a:r>
              <a:rPr lang="en-US" altLang="en-US" sz="2800" dirty="0"/>
              <a:t>2.10.3 </a:t>
            </a:r>
            <a:r>
              <a:rPr lang="en-US" altLang="en-US" sz="2800" dirty="0" smtClean="0"/>
              <a:t> RISC-V Addressing </a:t>
            </a:r>
            <a:r>
              <a:rPr lang="en-US" altLang="zh-CN" sz="2800" dirty="0" smtClean="0"/>
              <a:t>Mode </a:t>
            </a:r>
            <a:r>
              <a:rPr lang="en-US" altLang="en-US" sz="2800" dirty="0" smtClean="0"/>
              <a:t>Summary</a:t>
            </a:r>
          </a:p>
        </p:txBody>
      </p:sp>
      <p:sp>
        <p:nvSpPr>
          <p:cNvPr id="14336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F6FDA49D-0CF9-4085-9FBA-C96C02FF4B4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en-US" sz="1400" smtClean="0"/>
          </a:p>
        </p:txBody>
      </p:sp>
      <p:pic>
        <p:nvPicPr>
          <p:cNvPr id="1433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5596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814526" y="830013"/>
            <a:ext cx="4285866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</a:t>
            </a:r>
            <a:r>
              <a:rPr lang="en-US" altLang="zh-CN" dirty="0" err="1" smtClean="0"/>
              <a:t>addi</a:t>
            </a:r>
            <a:r>
              <a:rPr lang="en-US" altLang="zh-CN" dirty="0" smtClean="0"/>
              <a:t> x23,x28</a:t>
            </a:r>
            <a:r>
              <a:rPr lang="en-US" altLang="zh-CN" dirty="0" smtClean="0">
                <a:solidFill>
                  <a:srgbClr val="FF0000"/>
                </a:solidFill>
              </a:rPr>
              <a:t>,-240</a:t>
            </a:r>
          </a:p>
          <a:p>
            <a:r>
              <a:rPr lang="en-US" altLang="en-US" dirty="0" smtClean="0">
                <a:latin typeface="Lucida Console" panose="020B0609040504020204" pitchFamily="49" charset="0"/>
              </a:rPr>
              <a:t>  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slli</a:t>
            </a:r>
            <a:r>
              <a:rPr lang="en-US" altLang="en-US" dirty="0" smtClean="0">
                <a:latin typeface="Lucida Console" panose="020B0609040504020204" pitchFamily="49" charset="0"/>
              </a:rPr>
              <a:t> x10, x22, </a:t>
            </a:r>
            <a:r>
              <a:rPr lang="en-US" alt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63</a:t>
            </a:r>
          </a:p>
          <a:p>
            <a:r>
              <a:rPr lang="en-US" altLang="zh-CN" dirty="0" smtClean="0"/>
              <a:t>       </a:t>
            </a:r>
            <a:r>
              <a:rPr lang="en-US" altLang="zh-CN" strike="sngStrike" dirty="0" err="1" smtClean="0"/>
              <a:t>ld</a:t>
            </a:r>
            <a:r>
              <a:rPr lang="en-US" altLang="zh-CN" strike="sngStrike" dirty="0" smtClean="0"/>
              <a:t>  </a:t>
            </a:r>
            <a:r>
              <a:rPr lang="en-US" altLang="zh-CN" strike="sngStrike" dirty="0"/>
              <a:t>x26, -</a:t>
            </a:r>
            <a:r>
              <a:rPr lang="en-US" altLang="zh-CN" strike="sngStrike" dirty="0" smtClean="0"/>
              <a:t>48(x25) </a:t>
            </a:r>
            <a:r>
              <a:rPr lang="en-US" altLang="zh-CN" dirty="0" smtClean="0"/>
              <a:t> </a:t>
            </a:r>
            <a:r>
              <a:rPr lang="zh-CN" altLang="en-US" dirty="0" smtClean="0">
                <a:latin typeface="Lucida Console" panose="020B0609040504020204" pitchFamily="49" charset="0"/>
              </a:rPr>
              <a:t>不是立即数寻址</a:t>
            </a:r>
            <a:endParaRPr lang="en-US" altLang="zh-CN" dirty="0">
              <a:latin typeface="Lucida Console" panose="020B0609040504020204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3347864" y="1556792"/>
            <a:ext cx="576064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3779912" y="1916832"/>
            <a:ext cx="2592288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add </a:t>
            </a:r>
            <a:r>
              <a:rPr lang="en-US" altLang="zh-CN" dirty="0" smtClean="0">
                <a:solidFill>
                  <a:srgbClr val="FF0000"/>
                </a:solidFill>
              </a:rPr>
              <a:t>x23,x28, x29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endParaRPr lang="zh-CN" altLang="en-US" strike="sngStrike" dirty="0"/>
          </a:p>
        </p:txBody>
      </p:sp>
      <p:cxnSp>
        <p:nvCxnSpPr>
          <p:cNvPr id="9" name="直接箭头连接符 8"/>
          <p:cNvCxnSpPr/>
          <p:nvPr/>
        </p:nvCxnSpPr>
        <p:spPr bwMode="auto">
          <a:xfrm flipH="1">
            <a:off x="3131840" y="2420888"/>
            <a:ext cx="64807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3419872" y="3284984"/>
            <a:ext cx="2592288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</a:t>
            </a:r>
            <a:r>
              <a:rPr lang="en-US" altLang="zh-CN" dirty="0" err="1" smtClean="0"/>
              <a:t>ld</a:t>
            </a:r>
            <a:r>
              <a:rPr lang="en-US" altLang="zh-CN" dirty="0" smtClean="0"/>
              <a:t>  x26, </a:t>
            </a:r>
            <a:r>
              <a:rPr lang="en-US" altLang="zh-CN" dirty="0" smtClean="0">
                <a:solidFill>
                  <a:srgbClr val="FF0000"/>
                </a:solidFill>
              </a:rPr>
              <a:t>-48(x25)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en-US" altLang="zh-CN" dirty="0" err="1"/>
              <a:t>s</a:t>
            </a:r>
            <a:r>
              <a:rPr lang="en-US" altLang="zh-CN" dirty="0" err="1" smtClean="0"/>
              <a:t>d</a:t>
            </a:r>
            <a:r>
              <a:rPr lang="en-US" altLang="zh-CN" dirty="0" smtClean="0"/>
              <a:t>  x26, </a:t>
            </a:r>
            <a:r>
              <a:rPr lang="en-US" altLang="zh-CN" dirty="0" smtClean="0">
                <a:solidFill>
                  <a:srgbClr val="FF0000"/>
                </a:solidFill>
              </a:rPr>
              <a:t>-48(x25)  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flipH="1">
            <a:off x="3131840" y="3645024"/>
            <a:ext cx="288032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6372200" y="4725144"/>
            <a:ext cx="2592288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</a:t>
            </a:r>
            <a:r>
              <a:rPr lang="en-US" altLang="zh-CN" dirty="0" err="1" smtClean="0"/>
              <a:t>beq</a:t>
            </a:r>
            <a:r>
              <a:rPr lang="en-US" altLang="zh-CN" dirty="0" smtClean="0"/>
              <a:t> x20,x23, exit1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dirty="0" err="1" smtClean="0"/>
              <a:t>jal</a:t>
            </a:r>
            <a:r>
              <a:rPr lang="en-US" altLang="zh-CN" dirty="0" smtClean="0"/>
              <a:t>  x1, fact      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 bwMode="auto">
          <a:xfrm flipH="1">
            <a:off x="3563888" y="4941168"/>
            <a:ext cx="2736304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39B234-7930-40C9-9FCA-96F41670763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en-US" sz="1400" dirty="0" smtClean="0"/>
          </a:p>
        </p:txBody>
      </p:sp>
      <p:pic>
        <p:nvPicPr>
          <p:cNvPr id="14438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280400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2420888"/>
            <a:ext cx="827087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AU" altLang="en-US" sz="2000" kern="0" dirty="0" smtClean="0">
                <a:solidFill>
                  <a:srgbClr val="0000FF"/>
                </a:solidFill>
              </a:rPr>
              <a:t>S-type: 4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sd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sw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>
                <a:solidFill>
                  <a:srgbClr val="0000FF"/>
                </a:solidFill>
              </a:rPr>
              <a:t>s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h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sb</a:t>
            </a:r>
            <a:endParaRPr lang="en-US" altLang="zh-CN" sz="2000" kern="0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2000" kern="0" dirty="0" smtClean="0">
                <a:solidFill>
                  <a:srgbClr val="0000FF"/>
                </a:solidFill>
              </a:rPr>
              <a:t>example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：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sd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x28, -36(x24)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 </a:t>
            </a:r>
          </a:p>
          <a:p>
            <a:pPr eaLnBrk="1" hangingPunct="1"/>
            <a:r>
              <a:rPr lang="en-AU" altLang="en-US" sz="2000" kern="0" dirty="0" smtClean="0">
                <a:solidFill>
                  <a:srgbClr val="0000FF"/>
                </a:solidFill>
              </a:rPr>
              <a:t>SB-type : 6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BEQ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BNE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BLT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BLTU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BGE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BGEU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endParaRPr lang="en-US" altLang="zh-CN" sz="2000" kern="0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2000" kern="0" dirty="0" smtClean="0">
                <a:solidFill>
                  <a:srgbClr val="0000FF"/>
                </a:solidFill>
              </a:rPr>
              <a:t>example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：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bne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x22, x23, exit</a:t>
            </a:r>
          </a:p>
          <a:p>
            <a:pPr eaLnBrk="1" hangingPunct="1"/>
            <a:r>
              <a:rPr lang="en-AU" altLang="en-US" sz="2000" kern="0" dirty="0" smtClean="0">
                <a:solidFill>
                  <a:srgbClr val="0000FF"/>
                </a:solidFill>
              </a:rPr>
              <a:t>UJ-type: Unconditional Jump-and-link, 1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US" altLang="en-US" sz="2000" kern="0" dirty="0" err="1" smtClean="0">
                <a:solidFill>
                  <a:srgbClr val="0000FF"/>
                </a:solidFill>
              </a:rPr>
              <a:t>jal</a:t>
            </a:r>
            <a:endParaRPr lang="en-US" altLang="zh-CN" sz="2000" kern="0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2000" kern="0" dirty="0" smtClean="0">
                <a:solidFill>
                  <a:srgbClr val="0000FF"/>
                </a:solidFill>
              </a:rPr>
              <a:t>example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：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jal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 x1,fact  //</a:t>
            </a:r>
            <a:r>
              <a:rPr lang="zh-CN" altLang="en-US" sz="2000" kern="0" dirty="0">
                <a:solidFill>
                  <a:srgbClr val="0000FF"/>
                </a:solidFill>
              </a:rPr>
              <a:t>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= [ 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jal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ra,fact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], call a procedure or function, similar to x86 [call fact]</a:t>
            </a:r>
          </a:p>
          <a:p>
            <a:pPr lvl="1" eaLnBrk="1" hangingPunct="1"/>
            <a:r>
              <a:rPr lang="en-US" altLang="en-US" sz="2000" kern="0" dirty="0">
                <a:solidFill>
                  <a:srgbClr val="0000FF"/>
                </a:solidFill>
              </a:rPr>
              <a:t>e</a:t>
            </a:r>
            <a:r>
              <a:rPr lang="en-US" altLang="en-US" sz="2000" kern="0" dirty="0" smtClean="0">
                <a:solidFill>
                  <a:srgbClr val="0000FF"/>
                </a:solidFill>
              </a:rPr>
              <a:t>xample: </a:t>
            </a:r>
            <a:r>
              <a:rPr lang="en-US" altLang="en-US" sz="2000" kern="0" dirty="0" err="1" smtClean="0">
                <a:solidFill>
                  <a:srgbClr val="0000FF"/>
                </a:solidFill>
              </a:rPr>
              <a:t>jal</a:t>
            </a:r>
            <a:r>
              <a:rPr lang="en-US" altLang="en-US" sz="2000" kern="0" dirty="0" smtClean="0">
                <a:solidFill>
                  <a:srgbClr val="0000FF"/>
                </a:solidFill>
              </a:rPr>
              <a:t>  x0, labal1  // 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Unconditionally Jump to label1,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similar to x86 [jump label1], similar to MIPS [ j  label1],</a:t>
            </a:r>
          </a:p>
          <a:p>
            <a:pPr eaLnBrk="1" hangingPunct="1"/>
            <a:r>
              <a:rPr lang="en-AU" altLang="en-US" sz="2000" kern="0" dirty="0">
                <a:solidFill>
                  <a:srgbClr val="0000FF"/>
                </a:solidFill>
              </a:rPr>
              <a:t>U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-type: 2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，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lui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auipc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.  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example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：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</a:t>
            </a:r>
            <a:r>
              <a:rPr lang="en-US" altLang="zh-CN" sz="2000" kern="0" dirty="0" err="1" smtClean="0">
                <a:solidFill>
                  <a:srgbClr val="0000FF"/>
                </a:solidFill>
              </a:rPr>
              <a:t>lui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 x19, 0x9a3d0 </a:t>
            </a:r>
          </a:p>
          <a:p>
            <a:pPr eaLnBrk="1" hangingPunct="1"/>
            <a:r>
              <a:rPr lang="zh-CN" altLang="en-US" sz="2000" kern="0" dirty="0" smtClean="0">
                <a:solidFill>
                  <a:srgbClr val="0000FF"/>
                </a:solidFill>
              </a:rPr>
              <a:t>本页课件每种类型的指令数量根据书末倒数第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2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页（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P1048/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总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1049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）的内容得出</a:t>
            </a:r>
            <a:endParaRPr lang="en-US" altLang="zh-CN" sz="2000" kern="0" dirty="0" smtClean="0">
              <a:solidFill>
                <a:srgbClr val="0000FF"/>
              </a:solidFill>
            </a:endParaRPr>
          </a:p>
          <a:p>
            <a:pPr eaLnBrk="1" hangingPunct="1"/>
            <a:endParaRPr lang="en-AU" altLang="en-US" sz="2000" kern="0" dirty="0" smtClean="0"/>
          </a:p>
          <a:p>
            <a:pPr lvl="1" eaLnBrk="1" hangingPunct="1"/>
            <a:endParaRPr lang="en-US" altLang="zh-CN" sz="2000" kern="0" dirty="0" smtClean="0"/>
          </a:p>
          <a:p>
            <a:pPr lvl="1" eaLnBrk="1" hangingPunct="1"/>
            <a:endParaRPr lang="en-US" altLang="zh-CN" sz="2000" kern="0" dirty="0" smtClean="0"/>
          </a:p>
          <a:p>
            <a:pPr lvl="1" eaLnBrk="1" hangingPunct="1"/>
            <a:endParaRPr lang="en-AU" altLang="en-US" sz="2000" kern="0" dirty="0" smtClean="0"/>
          </a:p>
          <a:p>
            <a:pPr lvl="1" eaLnBrk="1" hangingPunct="1"/>
            <a:endParaRPr lang="en-AU" altLang="en-US" sz="2000" kern="0" dirty="0" smtClean="0"/>
          </a:p>
          <a:p>
            <a:pPr lvl="1" eaLnBrk="1" hangingPunct="1"/>
            <a:endParaRPr lang="en-AU" altLang="en-US" sz="20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39B234-7930-40C9-9FCA-96F41670763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en-US" sz="1400" dirty="0" smtClean="0"/>
          </a:p>
        </p:txBody>
      </p:sp>
      <p:pic>
        <p:nvPicPr>
          <p:cNvPr id="14438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280400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2420888"/>
            <a:ext cx="827087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AU" altLang="en-US" sz="2000" kern="0" dirty="0" smtClean="0">
                <a:solidFill>
                  <a:srgbClr val="0000FF"/>
                </a:solidFill>
              </a:rPr>
              <a:t>3 </a:t>
            </a:r>
            <a:r>
              <a:rPr lang="en-AU" altLang="en-US" sz="2000" kern="0" dirty="0">
                <a:solidFill>
                  <a:srgbClr val="0000FF"/>
                </a:solidFill>
              </a:rPr>
              <a:t>I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-type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 in RV64I and RV32I (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slli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srli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, </a:t>
            </a:r>
            <a:r>
              <a:rPr lang="en-AU" altLang="en-US" sz="2000" kern="0" dirty="0" err="1" smtClean="0">
                <a:solidFill>
                  <a:srgbClr val="0000FF"/>
                </a:solidFill>
              </a:rPr>
              <a:t>srai</a:t>
            </a:r>
            <a:r>
              <a:rPr lang="en-AU" altLang="en-US" sz="2000" kern="0" dirty="0" smtClean="0">
                <a:solidFill>
                  <a:srgbClr val="0000FF"/>
                </a:solidFill>
              </a:rPr>
              <a:t>) have 6-bit funct7 and 6-bit rs2, are different from most I-type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instructions listed above.</a:t>
            </a:r>
          </a:p>
          <a:p>
            <a:pPr lvl="1" eaLnBrk="1" hangingPunct="1"/>
            <a:endParaRPr lang="en-US" altLang="zh-CN" sz="2000" kern="0" dirty="0" smtClean="0"/>
          </a:p>
          <a:p>
            <a:pPr lvl="1" eaLnBrk="1" hangingPunct="1"/>
            <a:endParaRPr lang="en-AU" altLang="en-US" sz="2000" kern="0" dirty="0" smtClean="0"/>
          </a:p>
          <a:p>
            <a:pPr lvl="1" eaLnBrk="1" hangingPunct="1"/>
            <a:endParaRPr lang="en-AU" altLang="en-US" sz="2000" kern="0" dirty="0" smtClean="0"/>
          </a:p>
          <a:p>
            <a:pPr lvl="1" eaLnBrk="1" hangingPunct="1"/>
            <a:endParaRPr lang="en-AU" altLang="en-US" sz="20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3" y="3737376"/>
            <a:ext cx="8298899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E8CB6CB-19E3-48C2-9D2D-538DD4F869DD}" type="slidenum">
              <a:rPr lang="en-AU" altLang="en-US" smtClean="0"/>
              <a:pPr>
                <a:defRPr/>
              </a:pPr>
              <a:t>85</a:t>
            </a:fld>
            <a:endParaRPr lang="en-AU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1600" y="33265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0" dirty="0" smtClean="0">
                <a:solidFill>
                  <a:srgbClr val="0000FF"/>
                </a:solidFill>
              </a:rPr>
              <a:t>书末倒数第</a:t>
            </a:r>
            <a:r>
              <a:rPr lang="en-US" altLang="zh-CN" kern="0" dirty="0" smtClean="0">
                <a:solidFill>
                  <a:srgbClr val="0000FF"/>
                </a:solidFill>
              </a:rPr>
              <a:t>2</a:t>
            </a:r>
            <a:r>
              <a:rPr lang="zh-CN" altLang="en-US" kern="0" dirty="0" smtClean="0">
                <a:solidFill>
                  <a:srgbClr val="0000FF"/>
                </a:solidFill>
              </a:rPr>
              <a:t>页（</a:t>
            </a:r>
            <a:r>
              <a:rPr lang="en-US" altLang="zh-CN" kern="0" dirty="0" smtClean="0">
                <a:solidFill>
                  <a:srgbClr val="0000FF"/>
                </a:solidFill>
              </a:rPr>
              <a:t>PDF</a:t>
            </a:r>
            <a:r>
              <a:rPr lang="zh-CN" altLang="en-US" kern="0" dirty="0" smtClean="0">
                <a:solidFill>
                  <a:srgbClr val="0000FF"/>
                </a:solidFill>
              </a:rPr>
              <a:t>文件的</a:t>
            </a:r>
            <a:r>
              <a:rPr lang="en-US" altLang="zh-CN" kern="0" dirty="0" smtClean="0">
                <a:solidFill>
                  <a:srgbClr val="0000FF"/>
                </a:solidFill>
              </a:rPr>
              <a:t>P1048/</a:t>
            </a:r>
            <a:r>
              <a:rPr lang="zh-CN" altLang="en-US" kern="0" dirty="0" smtClean="0">
                <a:solidFill>
                  <a:srgbClr val="0000FF"/>
                </a:solidFill>
              </a:rPr>
              <a:t>总</a:t>
            </a:r>
            <a:r>
              <a:rPr lang="en-US" altLang="zh-CN" kern="0" dirty="0" smtClean="0">
                <a:solidFill>
                  <a:srgbClr val="0000FF"/>
                </a:solidFill>
              </a:rPr>
              <a:t>1049</a:t>
            </a:r>
            <a:r>
              <a:rPr lang="zh-CN" altLang="en-US" kern="0" dirty="0" smtClean="0">
                <a:solidFill>
                  <a:srgbClr val="0000FF"/>
                </a:solidFill>
              </a:rPr>
              <a:t>）的内容：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6120680" cy="54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39B234-7930-40C9-9FCA-96F41670763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588224" y="184482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 smtClean="0"/>
              <a:t>FIGURE 2.18 RISC-V instruction encoding.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632"/>
            <a:ext cx="6120680" cy="6561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547664" y="4941168"/>
            <a:ext cx="482453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547664" y="5373216"/>
            <a:ext cx="4824536" cy="5040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39B234-7930-40C9-9FCA-96F41670763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43308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A4776CB9-4884-42F8-876B-C3788BA2E69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AU" altLang="en-US" sz="1400" smtClean="0"/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4823891" cy="762000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Synchronization</a:t>
            </a:r>
          </a:p>
        </p:txBody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z="2800" dirty="0" smtClean="0"/>
              <a:t>Two processors sharing an area of memory</a:t>
            </a:r>
          </a:p>
          <a:p>
            <a:pPr lvl="1" eaLnBrk="1" hangingPunct="1"/>
            <a:r>
              <a:rPr lang="en-AU" altLang="en-US" sz="2400" dirty="0" smtClean="0"/>
              <a:t>P1 writes, then P2 reads</a:t>
            </a:r>
          </a:p>
          <a:p>
            <a:pPr lvl="1" eaLnBrk="1" hangingPunct="1"/>
            <a:r>
              <a:rPr lang="en-AU" altLang="en-US" sz="2400" dirty="0" smtClean="0"/>
              <a:t>Data race if P1 and P2 don’t synchronize</a:t>
            </a:r>
          </a:p>
          <a:p>
            <a:pPr lvl="2" eaLnBrk="1" hangingPunct="1"/>
            <a:r>
              <a:rPr lang="en-AU" altLang="en-US" sz="2000" dirty="0" smtClean="0"/>
              <a:t>Result depends of order of accesses</a:t>
            </a:r>
          </a:p>
          <a:p>
            <a:pPr eaLnBrk="1" hangingPunct="1"/>
            <a:r>
              <a:rPr lang="en-AU" altLang="en-US" sz="2800" dirty="0" smtClean="0"/>
              <a:t>Hardware support required</a:t>
            </a:r>
          </a:p>
          <a:p>
            <a:pPr lvl="1" eaLnBrk="1" hangingPunct="1"/>
            <a:r>
              <a:rPr lang="en-AU" altLang="en-US" sz="2400" dirty="0" smtClean="0"/>
              <a:t>Atomic read/write memory operation</a:t>
            </a:r>
          </a:p>
          <a:p>
            <a:pPr lvl="1" eaLnBrk="1" hangingPunct="1"/>
            <a:r>
              <a:rPr lang="en-AU" altLang="en-US" sz="2400" dirty="0" smtClean="0"/>
              <a:t>No other access to the location allowed between the read and write</a:t>
            </a:r>
          </a:p>
          <a:p>
            <a:pPr eaLnBrk="1" hangingPunct="1"/>
            <a:r>
              <a:rPr lang="en-AU" altLang="en-US" sz="2800" dirty="0" smtClean="0"/>
              <a:t>Could be a single instruction</a:t>
            </a:r>
          </a:p>
          <a:p>
            <a:pPr lvl="1" eaLnBrk="1" hangingPunct="1"/>
            <a:r>
              <a:rPr lang="en-AU" altLang="en-US" sz="2400" dirty="0" smtClean="0"/>
              <a:t>E.g., atomic swap of register </a:t>
            </a:r>
            <a:r>
              <a:rPr lang="en-AU" altLang="en-US" sz="2400" dirty="0" smtClean="0">
                <a:cs typeface="Arial" panose="020B0604020202020204" pitchFamily="34" charset="0"/>
              </a:rPr>
              <a:t>↔ memory</a:t>
            </a:r>
          </a:p>
          <a:p>
            <a:pPr lvl="1" eaLnBrk="1" hangingPunct="1"/>
            <a:r>
              <a:rPr lang="en-AU" altLang="en-US" sz="2400" dirty="0" smtClean="0">
                <a:cs typeface="Arial" panose="020B0604020202020204" pitchFamily="34" charset="0"/>
              </a:rPr>
              <a:t>Or an atomic pair of instructions</a:t>
            </a:r>
          </a:p>
        </p:txBody>
      </p:sp>
      <p:sp>
        <p:nvSpPr>
          <p:cNvPr id="145413" name="Text Box 4"/>
          <p:cNvSpPr txBox="1">
            <a:spLocks noChangeArrowheads="1"/>
          </p:cNvSpPr>
          <p:nvPr/>
        </p:nvSpPr>
        <p:spPr bwMode="auto">
          <a:xfrm rot="5400000">
            <a:off x="6277769" y="2499519"/>
            <a:ext cx="5365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§2.11 Parallelism and Instructions: Synchronization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52120" y="146050"/>
            <a:ext cx="216024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不考或简单考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4D1B5ED9-286E-48BA-BD50-90CB0B8C5EC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en-US" sz="1400" smtClean="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Synchronization in RISC-V</a:t>
            </a: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 smtClean="0"/>
              <a:t>Load reserved: </a:t>
            </a:r>
            <a:r>
              <a:rPr lang="en-AU" altLang="en-US" sz="2800" smtClean="0">
                <a:latin typeface="Lucida Console" panose="020B0609040504020204" pitchFamily="49" charset="0"/>
              </a:rPr>
              <a:t>lr.d rd,(rs1)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Load from address in rs1 to rd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Place reservation on memory address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800" smtClean="0"/>
              <a:t>Store conditional: </a:t>
            </a:r>
            <a:r>
              <a:rPr lang="en-US" altLang="en-US" sz="2800" smtClean="0">
                <a:latin typeface="Lucida Console" panose="020B0609040504020204" pitchFamily="49" charset="0"/>
              </a:rPr>
              <a:t>sc.d rd,(rs1),rs2</a:t>
            </a:r>
            <a:endParaRPr lang="en-AU" alt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Store from rs2 to address in rs1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Succeeds if location not changed since the </a:t>
            </a:r>
            <a:r>
              <a:rPr lang="en-AU" altLang="en-US" sz="2400" smtClean="0">
                <a:latin typeface="Lucida Console" panose="020B0609040504020204" pitchFamily="49" charset="0"/>
              </a:rPr>
              <a:t>lr.d</a:t>
            </a:r>
          </a:p>
          <a:p>
            <a:pPr lvl="2" eaLnBrk="1" hangingPunct="1">
              <a:lnSpc>
                <a:spcPct val="90000"/>
              </a:lnSpc>
            </a:pPr>
            <a:r>
              <a:rPr lang="en-AU" altLang="en-US" sz="2000" smtClean="0"/>
              <a:t>Returns 0 in rd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 smtClean="0"/>
              <a:t>Fails if location is changed</a:t>
            </a:r>
          </a:p>
          <a:p>
            <a:pPr lvl="2" eaLnBrk="1" hangingPunct="1">
              <a:lnSpc>
                <a:spcPct val="90000"/>
              </a:lnSpc>
            </a:pPr>
            <a:r>
              <a:rPr lang="en-AU" altLang="en-US" sz="2000" smtClean="0"/>
              <a:t>Returns non-zero value in rd</a:t>
            </a:r>
            <a:endParaRPr lang="en-AU" altLang="en-US" smtClean="0"/>
          </a:p>
        </p:txBody>
      </p:sp>
      <p:sp>
        <p:nvSpPr>
          <p:cNvPr id="5" name="文本框 4"/>
          <p:cNvSpPr txBox="1"/>
          <p:nvPr/>
        </p:nvSpPr>
        <p:spPr>
          <a:xfrm>
            <a:off x="6783735" y="894705"/>
            <a:ext cx="216024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不考或简单考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RISC-V Registers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323528" y="909055"/>
            <a:ext cx="8270875" cy="5111750"/>
          </a:xfrm>
        </p:spPr>
        <p:txBody>
          <a:bodyPr/>
          <a:lstStyle/>
          <a:p>
            <a:r>
              <a:rPr lang="en-US" altLang="en-US" sz="2400" dirty="0" smtClean="0"/>
              <a:t>x0: the constant value 0</a:t>
            </a:r>
          </a:p>
          <a:p>
            <a:r>
              <a:rPr lang="en-US" altLang="en-US" sz="2400" dirty="0" smtClean="0"/>
              <a:t>x1: return address</a:t>
            </a:r>
          </a:p>
          <a:p>
            <a:r>
              <a:rPr lang="en-US" altLang="en-US" sz="2400" dirty="0" smtClean="0"/>
              <a:t>x2: stack pointer</a:t>
            </a:r>
          </a:p>
          <a:p>
            <a:r>
              <a:rPr lang="en-US" altLang="en-US" sz="2400" dirty="0" smtClean="0"/>
              <a:t>x3: global pointer</a:t>
            </a:r>
          </a:p>
          <a:p>
            <a:r>
              <a:rPr lang="en-US" altLang="en-US" sz="2400" dirty="0" smtClean="0"/>
              <a:t>x4: thread pointer</a:t>
            </a:r>
          </a:p>
          <a:p>
            <a:r>
              <a:rPr lang="en-US" altLang="en-US" sz="2400" dirty="0" smtClean="0"/>
              <a:t>x5 – x7, x28 – x31: temporaries</a:t>
            </a:r>
          </a:p>
          <a:p>
            <a:r>
              <a:rPr lang="en-US" altLang="en-US" sz="2400" dirty="0" smtClean="0"/>
              <a:t>x8: frame pointer</a:t>
            </a:r>
          </a:p>
          <a:p>
            <a:r>
              <a:rPr lang="en-US" altLang="en-US" sz="2400" dirty="0" smtClean="0"/>
              <a:t>x9, x18 – x27: saved registers</a:t>
            </a:r>
          </a:p>
          <a:p>
            <a:r>
              <a:rPr lang="en-US" altLang="en-US" sz="2400" dirty="0" smtClean="0"/>
              <a:t>x10 – x11: function arguments/results</a:t>
            </a:r>
          </a:p>
          <a:p>
            <a:r>
              <a:rPr lang="en-US" altLang="en-US" sz="2400" dirty="0" smtClean="0"/>
              <a:t>x12 – x17: function arguments</a:t>
            </a: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3192A27A-588E-49FF-B5DB-B5CB5045342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51" y="5226575"/>
            <a:ext cx="6877386" cy="1631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44982" y="4579239"/>
            <a:ext cx="289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RISC-V-Reader-Chinese-v2p1.pdf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P43</a:t>
            </a:r>
            <a:r>
              <a:rPr lang="zh-CN" altLang="en-US" dirty="0" smtClean="0"/>
              <a:t>说：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mtClean="0"/>
              <a:t>Synchronization in RISC-V</a:t>
            </a:r>
            <a:endParaRPr lang="en-US" altLang="en-US" smtClean="0"/>
          </a:p>
        </p:txBody>
      </p:sp>
      <p:sp>
        <p:nvSpPr>
          <p:cNvPr id="149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400" smtClean="0"/>
              <a:t>Example 1: atomic swap (to test/set lock variable)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smtClean="0">
                <a:latin typeface="Lucida Console" panose="020B0609040504020204" pitchFamily="49" charset="0"/>
              </a:rPr>
              <a:t>again:	lr.d x10,(x20)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smtClean="0">
                <a:latin typeface="Lucida Console" panose="020B0609040504020204" pitchFamily="49" charset="0"/>
              </a:rPr>
              <a:t>	sc.d x11,(x20),x23 // X11 = status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smtClean="0">
                <a:latin typeface="Lucida Console" panose="020B0609040504020204" pitchFamily="49" charset="0"/>
              </a:rPr>
              <a:t>	bne  x11,x0,again  // branch if store failed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 sz="2000" smtClean="0">
                <a:latin typeface="Lucida Console" panose="020B0609040504020204" pitchFamily="49" charset="0"/>
              </a:rPr>
              <a:t>	addi x23,x10,0     // X23 = loaded value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AU" altLang="en-US" sz="2000" smtClean="0">
              <a:latin typeface="Lucida Console" panose="020B0609040504020204" pitchFamily="49" charset="0"/>
            </a:endParaRPr>
          </a:p>
          <a:p>
            <a:r>
              <a:rPr lang="en-US" altLang="zh-CN" sz="2400" smtClean="0">
                <a:ea typeface="宋体" panose="02010600030101010101" pitchFamily="2" charset="-122"/>
              </a:rPr>
              <a:t>Example 2:  lock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latin typeface="Lucida Console" panose="020B060904050402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addi x12,x0,1 		// copy locked value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again:	lr.d x10,(x20) 		// read lock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	bne  x10,x0,again 	// check if it is 0 yet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	sc.d x11,(x20),x12 	// attempt to store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	bne  x11,x0,again	// branch if fails</a:t>
            </a:r>
          </a:p>
          <a:p>
            <a:pPr marL="1314450" lvl="1" indent="-1141413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400" smtClean="0">
                <a:ea typeface="宋体" panose="02010600030101010101" pitchFamily="2" charset="-122"/>
              </a:rPr>
              <a:t>Unlock: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latin typeface="Lucida Console" panose="020B060904050402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sd   x0,0(x20)		// free lock</a:t>
            </a:r>
          </a:p>
          <a:p>
            <a:pPr marL="1314450" lvl="1" indent="-114141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4950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033460E9-CF31-4937-9B2B-14A8128B472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en-US" sz="1400" smtClean="0"/>
          </a:p>
        </p:txBody>
      </p:sp>
      <p:sp>
        <p:nvSpPr>
          <p:cNvPr id="5" name="文本框 4"/>
          <p:cNvSpPr txBox="1"/>
          <p:nvPr/>
        </p:nvSpPr>
        <p:spPr>
          <a:xfrm>
            <a:off x="6782041" y="750243"/>
            <a:ext cx="216024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不考或简单考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67FA8F72-01D3-4B23-A051-40105F5753EA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en-US" sz="1400" smtClean="0"/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2.12 Translating and Starting a Program</a:t>
            </a:r>
            <a:endParaRPr lang="en-AU" altLang="en-US" sz="3200" dirty="0" smtClean="0"/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3563938" y="1989138"/>
            <a:ext cx="273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Many compilers produce object modules directly</a:t>
            </a:r>
            <a:endParaRPr lang="en-AU" altLang="en-US" sz="1800"/>
          </a:p>
        </p:txBody>
      </p:sp>
      <p:sp>
        <p:nvSpPr>
          <p:cNvPr id="150533" name="AutoShape 5"/>
          <p:cNvSpPr>
            <a:spLocks/>
          </p:cNvSpPr>
          <p:nvPr/>
        </p:nvSpPr>
        <p:spPr bwMode="auto">
          <a:xfrm rot="-2520133">
            <a:off x="3276600" y="1557338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7164388" y="4149725"/>
            <a:ext cx="1554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Static linking</a:t>
            </a:r>
            <a:endParaRPr lang="en-AU" altLang="en-US" sz="1800"/>
          </a:p>
        </p:txBody>
      </p:sp>
      <p:sp>
        <p:nvSpPr>
          <p:cNvPr id="150535" name="AutoShape 7"/>
          <p:cNvSpPr>
            <a:spLocks/>
          </p:cNvSpPr>
          <p:nvPr/>
        </p:nvSpPr>
        <p:spPr bwMode="auto">
          <a:xfrm>
            <a:off x="6948488" y="3573463"/>
            <a:ext cx="215900" cy="15113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0536" name="Text Box 8"/>
          <p:cNvSpPr txBox="1">
            <a:spLocks noChangeArrowheads="1"/>
          </p:cNvSpPr>
          <p:nvPr/>
        </p:nvSpPr>
        <p:spPr bwMode="auto">
          <a:xfrm rot="5400000">
            <a:off x="6773069" y="2004219"/>
            <a:ext cx="4375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§2.12 Translating and Starting a Program</a:t>
            </a:r>
          </a:p>
        </p:txBody>
      </p:sp>
      <p:pic>
        <p:nvPicPr>
          <p:cNvPr id="150537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3388"/>
            <a:ext cx="559752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 txBox="1">
            <a:spLocks noGrp="1" noChangeArrowheads="1"/>
          </p:cNvSpPr>
          <p:nvPr/>
        </p:nvSpPr>
        <p:spPr bwMode="auto">
          <a:xfrm>
            <a:off x="6588125" y="638175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F87DD08-8731-47EF-8365-9FE902C4055C}" type="slidenum">
              <a:rPr lang="zh-CN" altLang="en-US" sz="1400">
                <a:solidFill>
                  <a:schemeClr val="tx1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00355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400" b="1">
              <a:solidFill>
                <a:srgbClr val="3333CD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589330"/>
            <a:ext cx="8540750" cy="1200329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RISC-V programming: </a:t>
            </a:r>
            <a:r>
              <a:rPr lang="zh-CN" altLang="en-US" sz="2400" dirty="0" smtClean="0"/>
              <a:t>下面的汇编语言源程序格式参考</a:t>
            </a:r>
            <a:r>
              <a:rPr lang="en-US" altLang="zh-CN" sz="2400" dirty="0"/>
              <a:t>RISC-V</a:t>
            </a:r>
            <a:r>
              <a:rPr lang="zh-CN" altLang="en-US" sz="2400" dirty="0" smtClean="0"/>
              <a:t>汇编源程序</a:t>
            </a:r>
            <a:r>
              <a:rPr lang="zh-CN" altLang="en-US" sz="2400" dirty="0"/>
              <a:t>格式书写（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RISC-V-Reader-Chinese-v2p1.pdf </a:t>
            </a:r>
            <a:r>
              <a:rPr lang="en-US" altLang="zh-CN" sz="2400" dirty="0" smtClean="0"/>
              <a:t>P41</a:t>
            </a:r>
            <a:r>
              <a:rPr lang="zh-CN" altLang="en-US" sz="2400" dirty="0" smtClean="0"/>
              <a:t>有介绍），不一定完全符合</a:t>
            </a:r>
            <a:r>
              <a:rPr lang="zh-CN" altLang="en-US" sz="2400" dirty="0"/>
              <a:t>格式</a:t>
            </a:r>
            <a:endParaRPr lang="en-US" altLang="zh-CN" sz="2400" dirty="0" smtClean="0"/>
          </a:p>
        </p:txBody>
      </p:sp>
      <p:sp>
        <p:nvSpPr>
          <p:cNvPr id="100357" name="Text Box 4"/>
          <p:cNvSpPr txBox="1">
            <a:spLocks noChangeArrowheads="1"/>
          </p:cNvSpPr>
          <p:nvPr/>
        </p:nvSpPr>
        <p:spPr bwMode="auto">
          <a:xfrm>
            <a:off x="179388" y="2593975"/>
            <a:ext cx="4248150" cy="3139321"/>
          </a:xfrm>
          <a:prstGeom prst="rect">
            <a:avLst/>
          </a:prstGeom>
          <a:solidFill>
            <a:srgbClr val="333300">
              <a:alpha val="20000"/>
            </a:srgbClr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.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data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Y:  .</a:t>
            </a:r>
            <a:r>
              <a:rPr kumimoji="1" lang="en-US" altLang="zh-CN" sz="1800" b="1" dirty="0" err="1">
                <a:solidFill>
                  <a:srgbClr val="3333CD"/>
                </a:solidFill>
                <a:ea typeface="宋体" panose="02010600030101010101" pitchFamily="2" charset="-122"/>
              </a:rPr>
              <a:t>dword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 0x33334444CCCCDDDD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	   ……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.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A: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</a:t>
            </a:r>
            <a:r>
              <a:rPr kumimoji="1" lang="en-US" altLang="zh-CN" sz="18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ld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x10, 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X  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//  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procedure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 </a:t>
            </a:r>
            <a:r>
              <a:rPr kumimoji="1" lang="en-US" altLang="zh-CN" sz="18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jal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x1, B     //  call 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add x8, x9,x10</a:t>
            </a: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	……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</p:txBody>
      </p:sp>
      <p:sp>
        <p:nvSpPr>
          <p:cNvPr id="100358" name="Text Box 4"/>
          <p:cNvSpPr txBox="1">
            <a:spLocks noChangeArrowheads="1"/>
          </p:cNvSpPr>
          <p:nvPr/>
        </p:nvSpPr>
        <p:spPr bwMode="auto">
          <a:xfrm>
            <a:off x="4787900" y="2593975"/>
            <a:ext cx="4176713" cy="3139321"/>
          </a:xfrm>
          <a:prstGeom prst="rect">
            <a:avLst/>
          </a:prstGeom>
          <a:solidFill>
            <a:srgbClr val="333300">
              <a:alpha val="20000"/>
            </a:srgbClr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.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data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X</a:t>
            </a:r>
            <a:r>
              <a:rPr kumimoji="1" lang="zh-CN" altLang="en-US" sz="1800" b="1" dirty="0">
                <a:solidFill>
                  <a:srgbClr val="3333CD"/>
                </a:solidFill>
                <a:ea typeface="宋体" panose="02010600030101010101" pitchFamily="2" charset="-122"/>
              </a:rPr>
              <a:t>：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.</a:t>
            </a:r>
            <a:r>
              <a:rPr kumimoji="1" lang="en-US" altLang="zh-CN" sz="1800" b="1" dirty="0" err="1">
                <a:solidFill>
                  <a:srgbClr val="3333CD"/>
                </a:solidFill>
                <a:ea typeface="宋体" panose="02010600030101010101" pitchFamily="2" charset="-122"/>
              </a:rPr>
              <a:t>dword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 0x11112222AAAABBBB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	   ……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.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B: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8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sd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x11, 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Y  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// procedure </a:t>
            </a: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B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</a:t>
            </a:r>
            <a:r>
              <a:rPr kumimoji="1" lang="en-US" altLang="zh-CN" sz="18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jal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X1, A          // call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sub x6,x7,x8</a:t>
            </a: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>
                <a:solidFill>
                  <a:srgbClr val="3333CD"/>
                </a:solidFill>
                <a:ea typeface="宋体" panose="02010600030101010101" pitchFamily="2" charset="-122"/>
              </a:rPr>
              <a:t>	……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800" b="1" dirty="0">
              <a:solidFill>
                <a:srgbClr val="3333CD"/>
              </a:solidFill>
              <a:ea typeface="宋体" panose="02010600030101010101" pitchFamily="2" charset="-122"/>
            </a:endParaRPr>
          </a:p>
        </p:txBody>
      </p:sp>
      <p:sp>
        <p:nvSpPr>
          <p:cNvPr id="100359" name="Text Box 9"/>
          <p:cNvSpPr txBox="1">
            <a:spLocks noChangeArrowheads="1"/>
          </p:cNvSpPr>
          <p:nvPr/>
        </p:nvSpPr>
        <p:spPr bwMode="auto">
          <a:xfrm>
            <a:off x="755650" y="2168525"/>
            <a:ext cx="777679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File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A.asm                                                      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File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B.asm</a:t>
            </a:r>
            <a:endParaRPr lang="en-US" altLang="zh-CN" sz="20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2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5464D7-8675-4490-BF29-0858AB05D3A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en-US" sz="1400" dirty="0" smtClean="0"/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16632"/>
            <a:ext cx="8259762" cy="646331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Producing an Object Module</a:t>
            </a:r>
            <a:endParaRPr lang="en-AU" altLang="en-US" sz="3600" dirty="0" smtClean="0"/>
          </a:p>
        </p:txBody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81546"/>
            <a:ext cx="8497069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Assembler (or compiler) translates program into machine instructions</a:t>
            </a:r>
          </a:p>
          <a:p>
            <a:r>
              <a:rPr lang="en-US" altLang="en-US" sz="2400" dirty="0"/>
              <a:t>Header: </a:t>
            </a:r>
            <a:r>
              <a:rPr lang="en-US" altLang="zh-CN" sz="2400" dirty="0"/>
              <a:t>describes the size of text and data, position of the other pieces of the object file.</a:t>
            </a:r>
          </a:p>
          <a:p>
            <a:r>
              <a:rPr lang="en-US" altLang="en-US" sz="2400" dirty="0"/>
              <a:t>Text segment: translated instructions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Static data segment: data allocated for the life of the program</a:t>
            </a:r>
          </a:p>
          <a:p>
            <a:r>
              <a:rPr lang="en-US" altLang="en-US" sz="2400" dirty="0" smtClean="0"/>
              <a:t>Relocation </a:t>
            </a:r>
            <a:r>
              <a:rPr lang="en-US" altLang="en-US" sz="2400" dirty="0"/>
              <a:t>info: </a:t>
            </a:r>
            <a:r>
              <a:rPr lang="en-US" altLang="zh-CN" sz="2400" dirty="0"/>
              <a:t>identifies instructions and data words </a:t>
            </a:r>
            <a:r>
              <a:rPr lang="en-US" altLang="zh-CN" sz="2400" dirty="0" smtClean="0"/>
              <a:t>that depend on </a:t>
            </a:r>
            <a:r>
              <a:rPr lang="en-US" altLang="zh-CN" sz="2400" dirty="0"/>
              <a:t>absolute addresses when the program is loaded into </a:t>
            </a:r>
            <a:r>
              <a:rPr lang="en-US" altLang="zh-CN" sz="2400" dirty="0" smtClean="0"/>
              <a:t>memory. </a:t>
            </a:r>
          </a:p>
          <a:p>
            <a:r>
              <a:rPr lang="en-US" altLang="en-US" sz="2400" dirty="0" smtClean="0"/>
              <a:t>Symbol </a:t>
            </a:r>
            <a:r>
              <a:rPr lang="en-US" altLang="en-US" sz="2400" dirty="0"/>
              <a:t>table: </a:t>
            </a:r>
            <a:r>
              <a:rPr lang="en-US" altLang="zh-CN" sz="2400" dirty="0" smtClean="0"/>
              <a:t>contains </a:t>
            </a:r>
            <a:r>
              <a:rPr lang="en-US" altLang="zh-CN" sz="2400" dirty="0"/>
              <a:t>the remaining labels that are not defined, such </a:t>
            </a:r>
            <a:r>
              <a:rPr lang="en-US" altLang="zh-CN" sz="2400" dirty="0" smtClean="0"/>
              <a:t>as external </a:t>
            </a:r>
            <a:r>
              <a:rPr lang="en-US" altLang="zh-CN" sz="2400" dirty="0"/>
              <a:t>references</a:t>
            </a:r>
            <a:r>
              <a:rPr lang="en-US" altLang="zh-CN" sz="2400" dirty="0" smtClean="0"/>
              <a:t>.</a:t>
            </a:r>
          </a:p>
          <a:p>
            <a:r>
              <a:rPr lang="en-US" altLang="en-US" sz="2400" dirty="0" smtClean="0"/>
              <a:t>Debug </a:t>
            </a:r>
            <a:r>
              <a:rPr lang="en-US" altLang="en-US" sz="2400" dirty="0"/>
              <a:t>info: for associating with source code</a:t>
            </a:r>
            <a:endParaRPr lang="en-AU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5"/>
          <p:cNvSpPr txBox="1">
            <a:spLocks noGrp="1"/>
          </p:cNvSpPr>
          <p:nvPr/>
        </p:nvSpPr>
        <p:spPr bwMode="auto">
          <a:xfrm>
            <a:off x="6588125" y="638175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4BD363-EE32-45F7-8388-B213FC7B68AB}" type="slidenum">
              <a:rPr lang="en-US" altLang="zh-CN" sz="1400">
                <a:solidFill>
                  <a:srgbClr val="007A77"/>
                </a:solidFill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zh-CN" sz="140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sp>
        <p:nvSpPr>
          <p:cNvPr id="101458" name="矩形 3"/>
          <p:cNvSpPr>
            <a:spLocks noChangeArrowheads="1"/>
          </p:cNvSpPr>
          <p:nvPr/>
        </p:nvSpPr>
        <p:spPr bwMode="auto">
          <a:xfrm>
            <a:off x="215479" y="4333106"/>
            <a:ext cx="3672532" cy="233910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.data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Y</a:t>
            </a:r>
            <a:r>
              <a:rPr kumimoji="1" lang="zh-CN" altLang="en-US" sz="1600" b="1" dirty="0">
                <a:solidFill>
                  <a:srgbClr val="3333CD"/>
                </a:solidFill>
                <a:ea typeface="宋体" panose="02010600030101010101" pitchFamily="2" charset="-122"/>
              </a:rPr>
              <a:t>：</a:t>
            </a: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.</a:t>
            </a:r>
            <a:r>
              <a:rPr kumimoji="1" lang="en-US" altLang="zh-CN" sz="1600" b="1" dirty="0" err="1">
                <a:solidFill>
                  <a:srgbClr val="3333CD"/>
                </a:solidFill>
                <a:ea typeface="宋体" panose="02010600030101010101" pitchFamily="2" charset="-122"/>
              </a:rPr>
              <a:t>dword</a:t>
            </a: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  0x33334444CCCCDDDD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	   ……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 b="1" dirty="0" smtClean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.text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A:   </a:t>
            </a:r>
            <a:r>
              <a:rPr kumimoji="1" lang="en-US" altLang="zh-CN" sz="16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ld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x10, X     //  procedure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 </a:t>
            </a:r>
            <a:r>
              <a:rPr kumimoji="1" lang="en-US" altLang="zh-CN" sz="16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jal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x1, B     //  call B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       add x8, x9,x10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	……</a:t>
            </a:r>
            <a:endParaRPr kumimoji="1" lang="en-US" altLang="zh-CN" sz="1400" b="1" dirty="0">
              <a:solidFill>
                <a:srgbClr val="3333CD"/>
              </a:solidFill>
              <a:ea typeface="宋体" panose="02010600030101010101" pitchFamily="2" charset="-122"/>
            </a:endParaRPr>
          </a:p>
        </p:txBody>
      </p:sp>
      <p:sp>
        <p:nvSpPr>
          <p:cNvPr id="101459" name="矩形 4"/>
          <p:cNvSpPr>
            <a:spLocks noChangeArrowheads="1"/>
          </p:cNvSpPr>
          <p:nvPr/>
        </p:nvSpPr>
        <p:spPr bwMode="auto">
          <a:xfrm>
            <a:off x="251520" y="3933056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33"/>
              </a:buClr>
              <a:buSzTx/>
              <a:buFontTx/>
              <a:buNone/>
            </a:pPr>
            <a:r>
              <a:rPr lang="en-US" altLang="zh-CN" sz="2000" dirty="0">
                <a:solidFill>
                  <a:srgbClr val="007A77"/>
                </a:solidFill>
                <a:ea typeface="宋体" panose="02010600030101010101" pitchFamily="2" charset="-122"/>
              </a:rPr>
              <a:t>File A.asm </a:t>
            </a:r>
            <a:endParaRPr lang="zh-CN" altLang="en-US" sz="2000" dirty="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sp>
        <p:nvSpPr>
          <p:cNvPr id="101460" name="矩形 4"/>
          <p:cNvSpPr>
            <a:spLocks noChangeArrowheads="1"/>
          </p:cNvSpPr>
          <p:nvPr/>
        </p:nvSpPr>
        <p:spPr bwMode="auto">
          <a:xfrm>
            <a:off x="4499992" y="5589240"/>
            <a:ext cx="3888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33"/>
              </a:buClr>
              <a:buSzTx/>
              <a:buFontTx/>
              <a:buNone/>
            </a:pPr>
            <a:r>
              <a:rPr lang="zh-CN" altLang="en-US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在</a:t>
            </a:r>
            <a:r>
              <a:rPr lang="en-US" altLang="zh-CN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windows</a:t>
            </a:r>
            <a:r>
              <a:rPr lang="zh-CN" altLang="en-US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系统中，</a:t>
            </a:r>
            <a:r>
              <a:rPr lang="en-US" altLang="zh-CN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A.OBJ</a:t>
            </a:r>
            <a:r>
              <a:rPr lang="zh-CN" altLang="en-US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007A77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srgbClr val="007A77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B.OBJ</a:t>
            </a:r>
            <a:r>
              <a:rPr lang="zh-CN" altLang="en-US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可连接成为</a:t>
            </a:r>
            <a:r>
              <a:rPr lang="en-US" altLang="zh-CN" sz="2000" dirty="0">
                <a:solidFill>
                  <a:srgbClr val="007A77"/>
                </a:solidFill>
                <a:ea typeface="宋体" panose="02010600030101010101" pitchFamily="2" charset="-122"/>
              </a:rPr>
              <a:t>my</a:t>
            </a:r>
            <a:r>
              <a:rPr lang="en-US" altLang="zh-CN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.exe</a:t>
            </a:r>
            <a:r>
              <a:rPr lang="zh-CN" altLang="en-US" sz="2000" dirty="0" smtClean="0">
                <a:solidFill>
                  <a:srgbClr val="007A77"/>
                </a:solidFill>
                <a:ea typeface="宋体" panose="02010600030101010101" pitchFamily="2" charset="-122"/>
              </a:rPr>
              <a:t>文件</a:t>
            </a:r>
            <a:endParaRPr lang="zh-CN" altLang="en-US" sz="2000" dirty="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0"/>
            <a:ext cx="6622319" cy="4248472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8" idx="0"/>
          </p:cNvCxnSpPr>
          <p:nvPr/>
        </p:nvCxnSpPr>
        <p:spPr bwMode="auto">
          <a:xfrm flipH="1" flipV="1">
            <a:off x="6588126" y="2276872"/>
            <a:ext cx="1116222" cy="2376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7020272" y="4653136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</a:t>
            </a:r>
            <a:r>
              <a:rPr lang="zh-CN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14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689790-995E-4FD0-B1E4-F4D87D80CEFC}" type="slidenum">
              <a:rPr lang="en-US" altLang="zh-CN" sz="1400" smtClean="0">
                <a:solidFill>
                  <a:srgbClr val="007A77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zh-CN" sz="1400" smtClean="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sp>
        <p:nvSpPr>
          <p:cNvPr id="103428" name="矩形 4"/>
          <p:cNvSpPr>
            <a:spLocks noChangeArrowheads="1"/>
          </p:cNvSpPr>
          <p:nvPr/>
        </p:nvSpPr>
        <p:spPr bwMode="auto">
          <a:xfrm>
            <a:off x="251520" y="4509120"/>
            <a:ext cx="3672532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.data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X</a:t>
            </a:r>
            <a:r>
              <a:rPr kumimoji="1" lang="zh-CN" altLang="en-US" sz="1600" b="1" dirty="0">
                <a:solidFill>
                  <a:srgbClr val="3333CD"/>
                </a:solidFill>
                <a:ea typeface="宋体" panose="02010600030101010101" pitchFamily="2" charset="-122"/>
              </a:rPr>
              <a:t>：</a:t>
            </a: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.</a:t>
            </a:r>
            <a:r>
              <a:rPr kumimoji="1" lang="en-US" altLang="zh-CN" sz="1600" b="1" dirty="0" err="1">
                <a:solidFill>
                  <a:srgbClr val="3333CD"/>
                </a:solidFill>
                <a:ea typeface="宋体" panose="02010600030101010101" pitchFamily="2" charset="-122"/>
              </a:rPr>
              <a:t>dword</a:t>
            </a: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  0x11112222AAAABBBB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	   ……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 b="1" dirty="0" smtClean="0">
              <a:solidFill>
                <a:srgbClr val="3333CD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.text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B:  </a:t>
            </a:r>
            <a:r>
              <a:rPr kumimoji="1" lang="en-US" altLang="zh-CN" sz="16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sd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x11, Y   // procedure B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 </a:t>
            </a:r>
            <a:r>
              <a:rPr kumimoji="1" lang="en-US" altLang="zh-CN" sz="1600" b="1" dirty="0" err="1" smtClean="0">
                <a:solidFill>
                  <a:srgbClr val="3333CD"/>
                </a:solidFill>
                <a:ea typeface="宋体" panose="02010600030101010101" pitchFamily="2" charset="-122"/>
              </a:rPr>
              <a:t>jal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A          // call 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b="1" dirty="0">
                <a:solidFill>
                  <a:srgbClr val="3333CD"/>
                </a:solidFill>
                <a:ea typeface="宋体" panose="02010600030101010101" pitchFamily="2" charset="-122"/>
              </a:rPr>
              <a:t>sub x6,x7,x8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smtClean="0">
                <a:solidFill>
                  <a:srgbClr val="3333CD"/>
                </a:solidFill>
                <a:ea typeface="宋体" panose="02010600030101010101" pitchFamily="2" charset="-122"/>
              </a:rPr>
              <a:t>	……</a:t>
            </a:r>
            <a:endParaRPr kumimoji="1" lang="en-US" altLang="zh-CN" sz="1400" b="1" dirty="0">
              <a:solidFill>
                <a:srgbClr val="3333CD"/>
              </a:solidFill>
              <a:ea typeface="宋体" panose="02010600030101010101" pitchFamily="2" charset="-122"/>
            </a:endParaRPr>
          </a:p>
        </p:txBody>
      </p:sp>
      <p:sp>
        <p:nvSpPr>
          <p:cNvPr id="103429" name="矩形 5"/>
          <p:cNvSpPr>
            <a:spLocks noChangeArrowheads="1"/>
          </p:cNvSpPr>
          <p:nvPr/>
        </p:nvSpPr>
        <p:spPr bwMode="auto">
          <a:xfrm>
            <a:off x="467544" y="4077072"/>
            <a:ext cx="127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9933"/>
              </a:buClr>
              <a:buSzTx/>
              <a:buFontTx/>
              <a:buNone/>
            </a:pPr>
            <a:r>
              <a:rPr lang="en-US" altLang="zh-CN" sz="1800" dirty="0">
                <a:solidFill>
                  <a:srgbClr val="007A77"/>
                </a:solidFill>
                <a:ea typeface="宋体" panose="02010600030101010101" pitchFamily="2" charset="-122"/>
              </a:rPr>
              <a:t>File B.asm</a:t>
            </a:r>
            <a:endParaRPr lang="zh-CN" altLang="en-US" sz="1800" dirty="0">
              <a:solidFill>
                <a:srgbClr val="007A77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0"/>
            <a:ext cx="6925491" cy="4509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2" y="4590834"/>
            <a:ext cx="3822418" cy="225568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6588126" y="1556792"/>
            <a:ext cx="1080218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7661448" y="1483029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</a:t>
            </a:r>
            <a:r>
              <a:rPr lang="zh-CN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51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7A24D75A-C6EC-4C89-8D5A-BCD7918A4AC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AU" altLang="en-US" sz="1400" smtClean="0"/>
          </a:p>
        </p:txBody>
      </p:sp>
      <p:sp>
        <p:nvSpPr>
          <p:cNvPr id="154627" name="Rectangle 4"/>
          <p:cNvSpPr>
            <a:spLocks noGrp="1" noChangeArrowheads="1"/>
          </p:cNvSpPr>
          <p:nvPr>
            <p:ph type="title"/>
          </p:nvPr>
        </p:nvSpPr>
        <p:spPr>
          <a:xfrm>
            <a:off x="206234" y="1639384"/>
            <a:ext cx="8259762" cy="52322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Linking Object Modules</a:t>
            </a:r>
            <a:endParaRPr lang="en-AU" altLang="en-US" sz="2800" dirty="0" smtClean="0"/>
          </a:p>
        </p:txBody>
      </p:sp>
      <p:sp>
        <p:nvSpPr>
          <p:cNvPr id="15462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504" y="2348880"/>
            <a:ext cx="8703568" cy="51117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Produces an executable image</a:t>
            </a:r>
          </a:p>
          <a:p>
            <a:pPr lvl="1" eaLnBrk="1" hangingPunct="1">
              <a:buNone/>
            </a:pPr>
            <a:r>
              <a:rPr lang="en-US" altLang="en-US" dirty="0"/>
              <a:t>1.	Merges segments</a:t>
            </a:r>
          </a:p>
          <a:p>
            <a:pPr lvl="1" eaLnBrk="1" hangingPunct="1">
              <a:buNone/>
            </a:pPr>
            <a:r>
              <a:rPr lang="en-US" altLang="zh-CN" dirty="0"/>
              <a:t>2. Determine the addresses of data </a:t>
            </a:r>
            <a:r>
              <a:rPr lang="en-US" altLang="zh-CN" dirty="0" smtClean="0"/>
              <a:t>labels and </a:t>
            </a:r>
            <a:r>
              <a:rPr lang="en-US" altLang="zh-CN" dirty="0"/>
              <a:t>instruction labels </a:t>
            </a:r>
          </a:p>
          <a:p>
            <a:pPr lvl="1" eaLnBrk="1" hangingPunct="1">
              <a:buNone/>
            </a:pPr>
            <a:r>
              <a:rPr lang="en-US" altLang="en-US" dirty="0"/>
              <a:t>3. </a:t>
            </a:r>
            <a:r>
              <a:rPr lang="en-US" altLang="zh-CN" dirty="0"/>
              <a:t>Patch both the internal and external </a:t>
            </a:r>
            <a:r>
              <a:rPr lang="en-US" altLang="zh-CN" dirty="0" smtClean="0"/>
              <a:t>references</a:t>
            </a:r>
            <a:endParaRPr lang="en-US" alt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29053" y="475085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2.12.3 Linker</a:t>
            </a:r>
            <a:endParaRPr lang="en-AU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0"/>
            <a:ext cx="3399124" cy="2420888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E8CB6CB-19E3-48C2-9D2D-538DD4F869DD}" type="slidenum">
              <a:rPr lang="en-AU" altLang="en-US" smtClean="0"/>
              <a:pPr>
                <a:defRPr/>
              </a:pPr>
              <a:t>97</a:t>
            </a:fld>
            <a:endParaRPr lang="en-AU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4918"/>
            <a:ext cx="8280920" cy="45510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8429" y="1164759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smtClean="0"/>
              <a:t>0x104 = -260</a:t>
            </a:r>
          </a:p>
          <a:p>
            <a:r>
              <a:rPr lang="en-US" altLang="zh-CN" dirty="0" smtClean="0"/>
              <a:t>0x0fc = 252</a:t>
            </a:r>
          </a:p>
          <a:p>
            <a:r>
              <a:rPr lang="en-US" altLang="zh-CN" dirty="0" smtClean="0"/>
              <a:t>X3 is </a:t>
            </a:r>
            <a:r>
              <a:rPr lang="en-US" altLang="zh-CN" dirty="0" err="1" smtClean="0"/>
              <a:t>gp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977" y="5541225"/>
            <a:ext cx="1877636" cy="192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7" y="6120538"/>
            <a:ext cx="1840053" cy="1757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825" y="-2226"/>
            <a:ext cx="3213089" cy="22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E8CB6CB-19E3-48C2-9D2D-538DD4F869DD}" type="slidenum">
              <a:rPr lang="en-AU" altLang="en-US" smtClean="0"/>
              <a:pPr>
                <a:defRPr/>
              </a:pPr>
              <a:t>98</a:t>
            </a:fld>
            <a:endParaRPr lang="en-AU" altLang="en-US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5"/>
            <a:ext cx="6480720" cy="394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15616" y="2852936"/>
            <a:ext cx="28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assuming x3 (</a:t>
            </a:r>
            <a:r>
              <a:rPr lang="en-US" altLang="zh-CN" dirty="0" err="1">
                <a:solidFill>
                  <a:srgbClr val="FF0000"/>
                </a:solidFill>
              </a:rPr>
              <a:t>gp</a:t>
            </a:r>
            <a:r>
              <a:rPr lang="en-US" altLang="zh-CN" dirty="0">
                <a:solidFill>
                  <a:srgbClr val="FF0000"/>
                </a:solidFill>
              </a:rPr>
              <a:t>) is initialized to </a:t>
            </a:r>
            <a:r>
              <a:rPr lang="en-US" altLang="zh-CN" dirty="0" smtClean="0">
                <a:solidFill>
                  <a:srgbClr val="FF0000"/>
                </a:solidFill>
              </a:rPr>
              <a:t>1000 </a:t>
            </a:r>
            <a:r>
              <a:rPr lang="en-US" altLang="zh-CN" dirty="0">
                <a:solidFill>
                  <a:srgbClr val="FF0000"/>
                </a:solidFill>
              </a:rPr>
              <a:t>0000</a:t>
            </a:r>
            <a:r>
              <a:rPr lang="en-US" altLang="zh-CN" baseline="-25000" dirty="0">
                <a:solidFill>
                  <a:srgbClr val="FF0000"/>
                </a:solidFill>
              </a:rPr>
              <a:t>hex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9572" y="34583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gp</a:t>
            </a:r>
            <a:endParaRPr lang="zh-CN" altLang="en-US" sz="2400" dirty="0"/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1331640" y="3717032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097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smtClean="0"/>
              <a:t>Chapter 2 — Instructions: Language of the Computer — </a:t>
            </a:r>
            <a:fld id="{E96ED6E0-B0A9-4F00-AB8B-5909895AD97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AU" altLang="en-US" sz="1400" smtClean="0"/>
          </a:p>
        </p:txBody>
      </p:sp>
      <p:sp>
        <p:nvSpPr>
          <p:cNvPr id="156675" name="Rectangle 4"/>
          <p:cNvSpPr>
            <a:spLocks noGrp="1" noChangeArrowheads="1"/>
          </p:cNvSpPr>
          <p:nvPr>
            <p:ph type="title"/>
          </p:nvPr>
        </p:nvSpPr>
        <p:spPr>
          <a:xfrm>
            <a:off x="704851" y="836712"/>
            <a:ext cx="8259762" cy="626249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en-US" sz="2800" dirty="0" smtClean="0"/>
              <a:t>Loading a Program</a:t>
            </a:r>
            <a:endParaRPr lang="en-AU" altLang="en-US" sz="3600" dirty="0" smtClean="0"/>
          </a:p>
        </p:txBody>
      </p:sp>
      <p:sp>
        <p:nvSpPr>
          <p:cNvPr id="15667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7544" y="1462961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Load from image file on disk into memory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1.</a:t>
            </a:r>
            <a:r>
              <a:rPr lang="en-US" altLang="en-US" dirty="0" smtClean="0"/>
              <a:t>	Read header to determine segment sizes</a:t>
            </a:r>
          </a:p>
          <a:p>
            <a:pPr lvl="1" eaLnBrk="1" hangingPunct="1"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2.</a:t>
            </a:r>
            <a:r>
              <a:rPr lang="en-US" altLang="en-US" dirty="0" smtClean="0"/>
              <a:t>	Create virtual address space </a:t>
            </a:r>
            <a:r>
              <a:rPr lang="en-US" altLang="zh-CN" dirty="0"/>
              <a:t>large enough for the text and data</a:t>
            </a:r>
            <a:endParaRPr lang="en-US" alt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3.</a:t>
            </a:r>
            <a:r>
              <a:rPr lang="en-US" altLang="en-US" dirty="0" smtClean="0"/>
              <a:t>	Copy text and initialized data into memory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4.</a:t>
            </a:r>
            <a:r>
              <a:rPr lang="en-US" altLang="en-US" dirty="0" smtClean="0"/>
              <a:t>	Set up arguments on stack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5.</a:t>
            </a:r>
            <a:r>
              <a:rPr lang="en-US" altLang="en-US" dirty="0" smtClean="0"/>
              <a:t>	Initialize registers (including </a:t>
            </a:r>
            <a:r>
              <a:rPr lang="en-US" altLang="en-US" dirty="0" err="1" smtClean="0"/>
              <a:t>sp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fp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gp</a:t>
            </a:r>
            <a:r>
              <a:rPr lang="en-US" altLang="en-US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6.</a:t>
            </a:r>
            <a:r>
              <a:rPr lang="en-US" altLang="en-US" dirty="0" smtClean="0"/>
              <a:t>	Jump to startup routine</a:t>
            </a:r>
          </a:p>
          <a:p>
            <a:pPr lvl="2" eaLnBrk="1" hangingPunct="1"/>
            <a:r>
              <a:rPr lang="en-US" altLang="en-US" dirty="0" smtClean="0"/>
              <a:t>Copies arguments to x10, … and calls main()</a:t>
            </a:r>
          </a:p>
          <a:p>
            <a:pPr lvl="2" eaLnBrk="1" hangingPunct="1"/>
            <a:r>
              <a:rPr lang="en-US" altLang="en-US" dirty="0" smtClean="0"/>
              <a:t>When main returns, </a:t>
            </a:r>
            <a:r>
              <a:rPr lang="en-US" altLang="en-US" dirty="0" err="1" smtClean="0"/>
              <a:t>syscall</a:t>
            </a:r>
            <a:r>
              <a:rPr lang="en-US" alt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en-US" dirty="0" smtClean="0"/>
              <a:t>exit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is executed.</a:t>
            </a:r>
            <a:endParaRPr lang="en-AU" altLang="en-US" dirty="0" smtClean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-324544" y="138867"/>
            <a:ext cx="82597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 smtClean="0"/>
              <a:t>	2.12.4  </a:t>
            </a:r>
            <a:r>
              <a:rPr lang="en-US" altLang="zh-CN" kern="0" dirty="0" smtClean="0"/>
              <a:t>Loader</a:t>
            </a:r>
            <a:endParaRPr lang="en-AU" altLang="en-US" sz="3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诗情画意">
  <a:themeElements>
    <a:clrScheme name="诗情画意 1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FF9933"/>
      </a:hlink>
      <a:folHlink>
        <a:srgbClr val="7979A5"/>
      </a:folHlink>
    </a:clrScheme>
    <a:fontScheme name="诗情画意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rgbClr val="007A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hlink"/>
          </a:buClr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rnd" cmpd="sng" algn="ctr">
          <a:solidFill>
            <a:srgbClr val="007A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hlink"/>
          </a:buClr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9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6834A8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10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69CD0F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1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FF9933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网新模板">
  <a:themeElements>
    <a:clrScheme name="2_网新模板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2_网新模板">
      <a:majorFont>
        <a:latin typeface="Arial Black"/>
        <a:ea typeface="黑体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网新模板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网新模板">
  <a:themeElements>
    <a:clrScheme name="2_网新模板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2_网新模板">
      <a:majorFont>
        <a:latin typeface="Arial Black"/>
        <a:ea typeface="黑体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网新模板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网新模板">
  <a:themeElements>
    <a:clrScheme name="2_网新模板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2_网新模板">
      <a:majorFont>
        <a:latin typeface="Arial Black"/>
        <a:ea typeface="黑体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网新模板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网新模板">
  <a:themeElements>
    <a:clrScheme name="2_网新模板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2_网新模板">
      <a:majorFont>
        <a:latin typeface="Arial Black"/>
        <a:ea typeface="黑体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网新模板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网新模板">
  <a:themeElements>
    <a:clrScheme name="2_网新模板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2_网新模板">
      <a:majorFont>
        <a:latin typeface="Arial Black"/>
        <a:ea typeface="黑体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0" tIns="45715" rIns="91430" bIns="45715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v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网新模板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网新模板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网新模板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_网新模板 6">
    <a:dk1>
      <a:srgbClr val="000000"/>
    </a:dk1>
    <a:lt1>
      <a:srgbClr val="FFFFFF"/>
    </a:lt1>
    <a:dk2>
      <a:srgbClr val="666699"/>
    </a:dk2>
    <a:lt2>
      <a:srgbClr val="FFCC00"/>
    </a:lt2>
    <a:accent1>
      <a:srgbClr val="FF9900"/>
    </a:accent1>
    <a:accent2>
      <a:srgbClr val="FF0000"/>
    </a:accent2>
    <a:accent3>
      <a:srgbClr val="FFFFFF"/>
    </a:accent3>
    <a:accent4>
      <a:srgbClr val="000000"/>
    </a:accent4>
    <a:accent5>
      <a:srgbClr val="FFCAAA"/>
    </a:accent5>
    <a:accent6>
      <a:srgbClr val="E70000"/>
    </a:accent6>
    <a:hlink>
      <a:srgbClr val="666699"/>
    </a:hlink>
    <a:folHlink>
      <a:srgbClr val="999966"/>
    </a:folHlink>
  </a:clrScheme>
</a:themeOverride>
</file>

<file path=ppt/theme/themeOverride2.xml><?xml version="1.0" encoding="utf-8"?>
<a:themeOverride xmlns:a="http://schemas.openxmlformats.org/drawingml/2006/main">
  <a:clrScheme name="2_网新模板 6">
    <a:dk1>
      <a:srgbClr val="000000"/>
    </a:dk1>
    <a:lt1>
      <a:srgbClr val="FFFFFF"/>
    </a:lt1>
    <a:dk2>
      <a:srgbClr val="666699"/>
    </a:dk2>
    <a:lt2>
      <a:srgbClr val="FFCC00"/>
    </a:lt2>
    <a:accent1>
      <a:srgbClr val="FF9900"/>
    </a:accent1>
    <a:accent2>
      <a:srgbClr val="FF0000"/>
    </a:accent2>
    <a:accent3>
      <a:srgbClr val="FFFFFF"/>
    </a:accent3>
    <a:accent4>
      <a:srgbClr val="000000"/>
    </a:accent4>
    <a:accent5>
      <a:srgbClr val="FFCAAA"/>
    </a:accent5>
    <a:accent6>
      <a:srgbClr val="E70000"/>
    </a:accent6>
    <a:hlink>
      <a:srgbClr val="666699"/>
    </a:hlink>
    <a:folHlink>
      <a:srgbClr val="999966"/>
    </a:folHlink>
  </a:clrScheme>
</a:themeOverride>
</file>

<file path=ppt/theme/themeOverride3.xml><?xml version="1.0" encoding="utf-8"?>
<a:themeOverride xmlns:a="http://schemas.openxmlformats.org/drawingml/2006/main">
  <a:clrScheme name="2_网新模板 6">
    <a:dk1>
      <a:srgbClr val="000000"/>
    </a:dk1>
    <a:lt1>
      <a:srgbClr val="FFFFFF"/>
    </a:lt1>
    <a:dk2>
      <a:srgbClr val="666699"/>
    </a:dk2>
    <a:lt2>
      <a:srgbClr val="FFCC00"/>
    </a:lt2>
    <a:accent1>
      <a:srgbClr val="FF9900"/>
    </a:accent1>
    <a:accent2>
      <a:srgbClr val="FF0000"/>
    </a:accent2>
    <a:accent3>
      <a:srgbClr val="FFFFFF"/>
    </a:accent3>
    <a:accent4>
      <a:srgbClr val="000000"/>
    </a:accent4>
    <a:accent5>
      <a:srgbClr val="FFCAAA"/>
    </a:accent5>
    <a:accent6>
      <a:srgbClr val="E70000"/>
    </a:accent6>
    <a:hlink>
      <a:srgbClr val="666699"/>
    </a:hlink>
    <a:folHlink>
      <a:srgbClr val="999966"/>
    </a:folHlink>
  </a:clrScheme>
</a:themeOverride>
</file>

<file path=ppt/theme/themeOverride4.xml><?xml version="1.0" encoding="utf-8"?>
<a:themeOverride xmlns:a="http://schemas.openxmlformats.org/drawingml/2006/main">
  <a:clrScheme name="2_网新模板 6">
    <a:dk1>
      <a:srgbClr val="000000"/>
    </a:dk1>
    <a:lt1>
      <a:srgbClr val="FFFFFF"/>
    </a:lt1>
    <a:dk2>
      <a:srgbClr val="666699"/>
    </a:dk2>
    <a:lt2>
      <a:srgbClr val="FFCC00"/>
    </a:lt2>
    <a:accent1>
      <a:srgbClr val="FF9900"/>
    </a:accent1>
    <a:accent2>
      <a:srgbClr val="FF0000"/>
    </a:accent2>
    <a:accent3>
      <a:srgbClr val="FFFFFF"/>
    </a:accent3>
    <a:accent4>
      <a:srgbClr val="000000"/>
    </a:accent4>
    <a:accent5>
      <a:srgbClr val="FFCAAA"/>
    </a:accent5>
    <a:accent6>
      <a:srgbClr val="E70000"/>
    </a:accent6>
    <a:hlink>
      <a:srgbClr val="666699"/>
    </a:hlink>
    <a:folHlink>
      <a:srgbClr val="999966"/>
    </a:folHlink>
  </a:clrScheme>
</a:themeOverride>
</file>

<file path=ppt/theme/themeOverride5.xml><?xml version="1.0" encoding="utf-8"?>
<a:themeOverride xmlns:a="http://schemas.openxmlformats.org/drawingml/2006/main">
  <a:clrScheme name="2_网新模板 6">
    <a:dk1>
      <a:srgbClr val="000000"/>
    </a:dk1>
    <a:lt1>
      <a:srgbClr val="FFFFFF"/>
    </a:lt1>
    <a:dk2>
      <a:srgbClr val="666699"/>
    </a:dk2>
    <a:lt2>
      <a:srgbClr val="FFCC00"/>
    </a:lt2>
    <a:accent1>
      <a:srgbClr val="FF9900"/>
    </a:accent1>
    <a:accent2>
      <a:srgbClr val="FF0000"/>
    </a:accent2>
    <a:accent3>
      <a:srgbClr val="FFFFFF"/>
    </a:accent3>
    <a:accent4>
      <a:srgbClr val="000000"/>
    </a:accent4>
    <a:accent5>
      <a:srgbClr val="FFCAAA"/>
    </a:accent5>
    <a:accent6>
      <a:srgbClr val="E70000"/>
    </a:accent6>
    <a:hlink>
      <a:srgbClr val="666699"/>
    </a:hlink>
    <a:folHlink>
      <a:srgbClr val="9999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31380</TotalTime>
  <Words>8886</Words>
  <Application>Microsoft Office PowerPoint</Application>
  <PresentationFormat>全屏显示(4:3)</PresentationFormat>
  <Paragraphs>1946</Paragraphs>
  <Slides>136</Slides>
  <Notes>98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136</vt:i4>
      </vt:variant>
    </vt:vector>
  </HeadingPairs>
  <TitlesOfParts>
    <vt:vector size="158" baseType="lpstr">
      <vt:lpstr>Arial Unicode MS</vt:lpstr>
      <vt:lpstr>黑体</vt:lpstr>
      <vt:lpstr>楷体_GB2312</vt:lpstr>
      <vt:lpstr>宋体</vt:lpstr>
      <vt:lpstr>Arial</vt:lpstr>
      <vt:lpstr>Arial Black</vt:lpstr>
      <vt:lpstr>Corbel</vt:lpstr>
      <vt:lpstr>Lucida Console</vt:lpstr>
      <vt:lpstr>Symbol</vt:lpstr>
      <vt:lpstr>Tahoma</vt:lpstr>
      <vt:lpstr>Times New Roman</vt:lpstr>
      <vt:lpstr>Verdana</vt:lpstr>
      <vt:lpstr>Wingdings</vt:lpstr>
      <vt:lpstr>1_cod4e</vt:lpstr>
      <vt:lpstr>1_诗情画意</vt:lpstr>
      <vt:lpstr>2_网新模板</vt:lpstr>
      <vt:lpstr>3_网新模板</vt:lpstr>
      <vt:lpstr>4_网新模板</vt:lpstr>
      <vt:lpstr>5_网新模板</vt:lpstr>
      <vt:lpstr>6_网新模板</vt:lpstr>
      <vt:lpstr>Equation</vt:lpstr>
      <vt:lpstr>Chart</vt:lpstr>
      <vt:lpstr>Chapter 2</vt:lpstr>
      <vt:lpstr>Instruction Set</vt:lpstr>
      <vt:lpstr>The RISC-V Instruction Set</vt:lpstr>
      <vt:lpstr>Arithmetic Operations</vt:lpstr>
      <vt:lpstr>PowerPoint 演示文稿</vt:lpstr>
      <vt:lpstr>PowerPoint 演示文稿</vt:lpstr>
      <vt:lpstr>Arithmetic Example</vt:lpstr>
      <vt:lpstr>Register Operands</vt:lpstr>
      <vt:lpstr>RISC-V Registers</vt:lpstr>
      <vt:lpstr>PowerPoint 演示文稿</vt:lpstr>
      <vt:lpstr>RISC-V register conventions</vt:lpstr>
      <vt:lpstr>Register Operand Example</vt:lpstr>
      <vt:lpstr> 2.3 Operands of the Computer     Hardware    2.3.1 Memory Operands</vt:lpstr>
      <vt:lpstr>Memory Operands</vt:lpstr>
      <vt:lpstr>Memory Operand Example</vt:lpstr>
      <vt:lpstr>Registers vs. Memory</vt:lpstr>
      <vt:lpstr>2.3.2 Constant or Immediate Operands  </vt:lpstr>
      <vt:lpstr>Constant or Immediate Operands</vt:lpstr>
      <vt:lpstr>Unsigned Binary Integers</vt:lpstr>
      <vt:lpstr>2’s-Complement Signed Integers</vt:lpstr>
      <vt:lpstr>2’s-Complement Signed Integers</vt:lpstr>
      <vt:lpstr>Signed Negation</vt:lpstr>
      <vt:lpstr>Sign Extension</vt:lpstr>
      <vt:lpstr>2.5 Representing Instructions in the Computer</vt:lpstr>
      <vt:lpstr>Hexadecimal</vt:lpstr>
      <vt:lpstr>RISC-V R-format Instructions</vt:lpstr>
      <vt:lpstr>R-format Example</vt:lpstr>
      <vt:lpstr>RISC-V I-format Instructions</vt:lpstr>
      <vt:lpstr>RISC-V S-format Instructions</vt:lpstr>
      <vt:lpstr>PowerPoint 演示文稿</vt:lpstr>
      <vt:lpstr>Stored Program Computers</vt:lpstr>
      <vt:lpstr>2.6 Logical Operations</vt:lpstr>
      <vt:lpstr>PowerPoint 演示文稿</vt:lpstr>
      <vt:lpstr>Shift left/right logical Immediate</vt:lpstr>
      <vt:lpstr>AND Operations</vt:lpstr>
      <vt:lpstr>OR Operations</vt:lpstr>
      <vt:lpstr>XOR Operations</vt:lpstr>
      <vt:lpstr>Conditional Branches</vt:lpstr>
      <vt:lpstr>Compiling If Statements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Compiling Loop Statements</vt:lpstr>
      <vt:lpstr>PowerPoint 演示文稿</vt:lpstr>
      <vt:lpstr>Basic Blocks</vt:lpstr>
      <vt:lpstr>More Conditional Operations</vt:lpstr>
      <vt:lpstr>PowerPoint 演示文稿</vt:lpstr>
      <vt:lpstr>Signed vs. Unsigned</vt:lpstr>
      <vt:lpstr>Procedure Calling</vt:lpstr>
      <vt:lpstr>Procedure Call Instructions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2.8.1 Using More Registers</vt:lpstr>
      <vt:lpstr>Leaf Procedure Example</vt:lpstr>
      <vt:lpstr>Local Data on the Stack</vt:lpstr>
      <vt:lpstr>Register Usage</vt:lpstr>
      <vt:lpstr>Leaf Procedure Example</vt:lpstr>
      <vt:lpstr>2.8.2 Nested Procedures</vt:lpstr>
      <vt:lpstr>Non-Leaf Procedures</vt:lpstr>
      <vt:lpstr>Saves on Stack</vt:lpstr>
      <vt:lpstr>Non-Leaf Procedure Example</vt:lpstr>
      <vt:lpstr>PowerPoint 演示文稿</vt:lpstr>
      <vt:lpstr>PowerPoint 演示文稿</vt:lpstr>
      <vt:lpstr>2.8.3 Allocating Space for New Data on the Stack</vt:lpstr>
      <vt:lpstr>2.8.4 Allocating Space for New Data on the Heap</vt:lpstr>
      <vt:lpstr>Character Data</vt:lpstr>
      <vt:lpstr>PowerPoint 演示文稿</vt:lpstr>
      <vt:lpstr>Byte/Halfword/Word Operations</vt:lpstr>
      <vt:lpstr>String Copy Example</vt:lpstr>
      <vt:lpstr>String Copy Example</vt:lpstr>
      <vt:lpstr>String Copy Example</vt:lpstr>
      <vt:lpstr>String Copy Example</vt:lpstr>
      <vt:lpstr>2.10  RISC-V Addressing for Wide  Immediates and Addresses</vt:lpstr>
      <vt:lpstr>PowerPoint 演示文稿</vt:lpstr>
      <vt:lpstr>2.10.2  Addressing in Branches</vt:lpstr>
      <vt:lpstr>Jump Addressing</vt:lpstr>
      <vt:lpstr>2.10.3  RISC-V Addressing Mode 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Synchronization</vt:lpstr>
      <vt:lpstr>Synchronization in RISC-V</vt:lpstr>
      <vt:lpstr>Synchronization in RISC-V</vt:lpstr>
      <vt:lpstr>2.12 Translating and Starting a Program</vt:lpstr>
      <vt:lpstr>RISC-V programming: 下面的汇编语言源程序格式参考RISC-V汇编源程序格式书写（ RISC-V-Reader-Chinese-v2p1.pdf P41有介绍），不一定完全符合格式</vt:lpstr>
      <vt:lpstr>Producing an Object Module</vt:lpstr>
      <vt:lpstr>PowerPoint 演示文稿</vt:lpstr>
      <vt:lpstr>PowerPoint 演示文稿</vt:lpstr>
      <vt:lpstr>Linking Object Modules</vt:lpstr>
      <vt:lpstr>PowerPoint 演示文稿</vt:lpstr>
      <vt:lpstr>PowerPoint 演示文稿</vt:lpstr>
      <vt:lpstr> Loading a Program</vt:lpstr>
      <vt:lpstr>Dynamic Linking</vt:lpstr>
      <vt:lpstr>2.12.6  Starting a Java Program</vt:lpstr>
      <vt:lpstr>2.13 A C Sort Example to Put it All Together</vt:lpstr>
      <vt:lpstr>2.13.1 The Procedure Swap</vt:lpstr>
      <vt:lpstr>The Procedure Swap</vt:lpstr>
      <vt:lpstr>2.13.2  The Procedure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Effect of Compiler Optimization</vt:lpstr>
      <vt:lpstr>Effect of Compiler Optimization</vt:lpstr>
      <vt:lpstr>PowerPoint 演示文稿</vt:lpstr>
      <vt:lpstr>Effect of Language and Algorithm</vt:lpstr>
      <vt:lpstr>2.14  Arrays vs. Pointers</vt:lpstr>
      <vt:lpstr>Example: Clearing an Array</vt:lpstr>
      <vt:lpstr>Comparison of Array vs. Ptr</vt:lpstr>
      <vt:lpstr>PowerPoint 演示文稿</vt:lpstr>
      <vt:lpstr>MIPS Instructions</vt:lpstr>
      <vt:lpstr>Instruction Encoding</vt:lpstr>
      <vt:lpstr>The Intel x86 ISA</vt:lpstr>
      <vt:lpstr>The Intel x86 ISA</vt:lpstr>
      <vt:lpstr>The Intel x86 ISA</vt:lpstr>
      <vt:lpstr>Basic x86 Registers</vt:lpstr>
      <vt:lpstr>Basic x86 Addressing Modes</vt:lpstr>
      <vt:lpstr>x86 Instruction Encoding</vt:lpstr>
      <vt:lpstr>Implementing IA-32</vt:lpstr>
      <vt:lpstr>Other RISC-V Instructions</vt:lpstr>
      <vt:lpstr>Instruction Set Extensions</vt:lpstr>
      <vt:lpstr>Fallacies</vt:lpstr>
      <vt:lpstr>Fallacies</vt:lpstr>
      <vt:lpstr>Pitfalls</vt:lpstr>
      <vt:lpstr>Concluding Remarks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Microsoft 帐户</cp:lastModifiedBy>
  <cp:revision>429</cp:revision>
  <dcterms:created xsi:type="dcterms:W3CDTF">2008-07-27T22:34:41Z</dcterms:created>
  <dcterms:modified xsi:type="dcterms:W3CDTF">2023-04-17T15:06:36Z</dcterms:modified>
</cp:coreProperties>
</file>